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1"/>
  </p:notesMasterIdLst>
  <p:sldIdLst>
    <p:sldId id="328" r:id="rId3"/>
    <p:sldId id="329" r:id="rId4"/>
    <p:sldId id="319" r:id="rId5"/>
    <p:sldId id="320" r:id="rId6"/>
    <p:sldId id="321" r:id="rId7"/>
    <p:sldId id="313" r:id="rId8"/>
    <p:sldId id="365" r:id="rId9"/>
    <p:sldId id="374" r:id="rId10"/>
    <p:sldId id="330" r:id="rId11"/>
    <p:sldId id="338" r:id="rId12"/>
    <p:sldId id="375" r:id="rId13"/>
    <p:sldId id="337" r:id="rId14"/>
    <p:sldId id="368" r:id="rId15"/>
    <p:sldId id="369" r:id="rId16"/>
    <p:sldId id="370" r:id="rId17"/>
    <p:sldId id="376" r:id="rId18"/>
    <p:sldId id="377" r:id="rId19"/>
    <p:sldId id="378" r:id="rId20"/>
    <p:sldId id="362" r:id="rId21"/>
    <p:sldId id="373" r:id="rId22"/>
    <p:sldId id="350" r:id="rId23"/>
    <p:sldId id="334" r:id="rId24"/>
    <p:sldId id="371" r:id="rId25"/>
    <p:sldId id="367" r:id="rId26"/>
    <p:sldId id="392" r:id="rId27"/>
    <p:sldId id="389" r:id="rId28"/>
    <p:sldId id="390" r:id="rId29"/>
    <p:sldId id="391"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1194">
          <p15:clr>
            <a:srgbClr val="A4A3A4"/>
          </p15:clr>
        </p15:guide>
        <p15:guide id="3" pos="2865">
          <p15:clr>
            <a:srgbClr val="A4A3A4"/>
          </p15:clr>
        </p15:guide>
      </p15:sldGuideLst>
    </p:ext>
    <p:ext uri="{2D200454-40CA-4A62-9FC3-DE9A4176ACB9}">
      <p15:notesGuideLst xmlns:p15="http://schemas.microsoft.com/office/powerpoint/2012/main">
        <p15:guide id="1" orient="horz" pos="192">
          <p15:clr>
            <a:srgbClr val="A4A3A4"/>
          </p15:clr>
        </p15:guide>
        <p15:guide id="2" orient="horz" pos="1928">
          <p15:clr>
            <a:srgbClr val="A4A3A4"/>
          </p15:clr>
        </p15:guide>
        <p15:guide id="3"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D8000"/>
    <a:srgbClr val="857995"/>
    <a:srgbClr val="718E36"/>
    <a:srgbClr val="E58B3F"/>
    <a:srgbClr val="7E9D3E"/>
    <a:srgbClr val="253176"/>
    <a:srgbClr val="4571A8"/>
    <a:srgbClr val="B8D87A"/>
    <a:srgbClr val="0070C0"/>
    <a:srgbClr val="1B40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68" autoAdjust="0"/>
    <p:restoredTop sz="58839" autoAdjust="0"/>
  </p:normalViewPr>
  <p:slideViewPr>
    <p:cSldViewPr snapToGrid="0" snapToObjects="1">
      <p:cViewPr varScale="1">
        <p:scale>
          <a:sx n="33" d="100"/>
          <a:sy n="33" d="100"/>
        </p:scale>
        <p:origin x="1024" y="200"/>
      </p:cViewPr>
      <p:guideLst>
        <p:guide orient="horz" pos="4319"/>
        <p:guide pos="1194"/>
        <p:guide pos="2865"/>
      </p:guideLst>
    </p:cSldViewPr>
  </p:slideViewPr>
  <p:outlineViewPr>
    <p:cViewPr>
      <p:scale>
        <a:sx n="33" d="100"/>
        <a:sy n="33" d="100"/>
      </p:scale>
      <p:origin x="0" y="6584"/>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p:scale>
          <a:sx n="100" d="100"/>
          <a:sy n="100" d="100"/>
        </p:scale>
        <p:origin x="-1528" y="-240"/>
      </p:cViewPr>
      <p:guideLst>
        <p:guide orient="horz" pos="192"/>
        <p:guide orient="horz" pos="1928"/>
        <p:guide pos="214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a:defRPr>
            </a:lvl1pPr>
          </a:lstStyle>
          <a:p>
            <a:fld id="{EC058CB9-4815-A64D-BB46-43165892379E}" type="datetimeFigureOut">
              <a:rPr lang="en-US" smtClean="0"/>
              <a:pPr/>
              <a:t>9/7/16</a:t>
            </a:fld>
            <a:endParaRPr lang="en-US" dirty="0"/>
          </a:p>
        </p:txBody>
      </p:sp>
      <p:sp>
        <p:nvSpPr>
          <p:cNvPr id="4" name="Slide Image Placeholder 3"/>
          <p:cNvSpPr>
            <a:spLocks noGrp="1" noRot="1" noChangeAspect="1"/>
          </p:cNvSpPr>
          <p:nvPr>
            <p:ph type="sldImg" idx="2"/>
          </p:nvPr>
        </p:nvSpPr>
        <p:spPr>
          <a:xfrm>
            <a:off x="1711325" y="563563"/>
            <a:ext cx="3551238" cy="26638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41739" y="3313043"/>
            <a:ext cx="5963477" cy="537217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a:defRPr>
            </a:lvl1pPr>
          </a:lstStyle>
          <a:p>
            <a:fld id="{A0DC3A75-ED01-7E47-BE8B-DB71DE3AF7F5}" type="slidenum">
              <a:rPr lang="en-US" smtClean="0"/>
              <a:pPr/>
              <a:t>‹#›</a:t>
            </a:fld>
            <a:endParaRPr lang="en-US" dirty="0"/>
          </a:p>
        </p:txBody>
      </p:sp>
    </p:spTree>
    <p:extLst>
      <p:ext uri="{BB962C8B-B14F-4D97-AF65-F5344CB8AC3E}">
        <p14:creationId xmlns:p14="http://schemas.microsoft.com/office/powerpoint/2010/main" val="3215690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alibri"/>
        <a:ea typeface="+mn-ea"/>
        <a:cs typeface="+mn-cs"/>
      </a:defRPr>
    </a:lvl1pPr>
    <a:lvl2pPr marL="457200" algn="l" defTabSz="457200" rtl="0" eaLnBrk="1" latinLnBrk="0" hangingPunct="1">
      <a:defRPr sz="1200" kern="1200">
        <a:solidFill>
          <a:schemeClr val="tx1"/>
        </a:solidFill>
        <a:latin typeface="Calibri"/>
        <a:ea typeface="+mn-ea"/>
        <a:cs typeface="+mn-cs"/>
      </a:defRPr>
    </a:lvl2pPr>
    <a:lvl3pPr marL="914400" algn="l" defTabSz="457200" rtl="0" eaLnBrk="1" latinLnBrk="0" hangingPunct="1">
      <a:defRPr sz="1200" kern="1200">
        <a:solidFill>
          <a:schemeClr val="tx1"/>
        </a:solidFill>
        <a:latin typeface="Calibri"/>
        <a:ea typeface="+mn-ea"/>
        <a:cs typeface="+mn-cs"/>
      </a:defRPr>
    </a:lvl3pPr>
    <a:lvl4pPr marL="1371600" algn="l" defTabSz="457200" rtl="0" eaLnBrk="1" latinLnBrk="0" hangingPunct="1">
      <a:defRPr sz="1200" kern="1200">
        <a:solidFill>
          <a:schemeClr val="tx1"/>
        </a:solidFill>
        <a:latin typeface="Calibri"/>
        <a:ea typeface="+mn-ea"/>
        <a:cs typeface="+mn-cs"/>
      </a:defRPr>
    </a:lvl4pPr>
    <a:lvl5pPr marL="1828800" algn="l" defTabSz="457200" rtl="0" eaLnBrk="1" latinLnBrk="0" hangingPunct="1">
      <a:defRPr sz="1200" kern="1200">
        <a:solidFill>
          <a:schemeClr val="tx1"/>
        </a:solidFill>
        <a:latin typeface="Calibr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317500"/>
            <a:ext cx="3675063" cy="2755900"/>
          </a:xfrm>
        </p:spPr>
      </p:sp>
      <p:sp>
        <p:nvSpPr>
          <p:cNvPr id="3" name="Notes Placeholder 2"/>
          <p:cNvSpPr>
            <a:spLocks noGrp="1"/>
          </p:cNvSpPr>
          <p:nvPr>
            <p:ph type="body" idx="1"/>
          </p:nvPr>
        </p:nvSpPr>
        <p:spPr>
          <a:xfrm>
            <a:off x="685800" y="3275466"/>
            <a:ext cx="5916092" cy="4813300"/>
          </a:xfrm>
        </p:spPr>
        <p:txBody>
          <a:bodyPr/>
          <a:lstStyle/>
          <a:p>
            <a:r>
              <a:rPr lang="en-US" sz="1400" dirty="0" smtClean="0"/>
              <a:t>[insert school name, principal name into slide]</a:t>
            </a:r>
          </a:p>
          <a:p>
            <a:endParaRPr lang="en-US" sz="1400" dirty="0" smtClean="0"/>
          </a:p>
          <a:p>
            <a:r>
              <a:rPr lang="en-US" sz="1400" dirty="0" smtClean="0"/>
              <a:t>Welcome</a:t>
            </a:r>
            <a:endParaRPr lang="en-US" sz="1400" baseline="0" dirty="0" smtClean="0"/>
          </a:p>
          <a:p>
            <a:endParaRPr lang="en-US" sz="1400" baseline="0" dirty="0" smtClean="0"/>
          </a:p>
          <a:p>
            <a:r>
              <a:rPr lang="en-US" sz="1400" baseline="0" dirty="0" smtClean="0"/>
              <a:t>Introduce: principal, APs, etc.</a:t>
            </a:r>
          </a:p>
          <a:p>
            <a:endParaRPr lang="en-US" sz="1400" baseline="0" dirty="0" smtClean="0"/>
          </a:p>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366603F4-2549-4F8B-ACB4-088AF09246CE}" type="slidenum">
              <a:rPr lang="en-US" smtClean="0"/>
              <a:t>1</a:t>
            </a:fld>
            <a:endParaRPr lang="en-US"/>
          </a:p>
        </p:txBody>
      </p:sp>
    </p:spTree>
    <p:extLst>
      <p:ext uri="{BB962C8B-B14F-4D97-AF65-F5344CB8AC3E}">
        <p14:creationId xmlns:p14="http://schemas.microsoft.com/office/powerpoint/2010/main" val="2726629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579563" y="304800"/>
            <a:ext cx="3724275" cy="279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3263899"/>
            <a:ext cx="5753100" cy="5421313"/>
          </a:xfrm>
          <a:prstGeom prst="rect">
            <a:avLst/>
          </a:prstGeom>
        </p:spPr>
        <p:txBody>
          <a:bodyPr lIns="91425" tIns="91425" rIns="91425" bIns="91425" anchor="t" anchorCtr="0">
            <a:noAutofit/>
          </a:bodyPr>
          <a:lstStyle/>
          <a:p>
            <a:pPr>
              <a:lnSpc>
                <a:spcPct val="150000"/>
              </a:lnSpc>
            </a:pPr>
            <a:r>
              <a:rPr lang="en-US" sz="1200" kern="1200" dirty="0" smtClean="0">
                <a:solidFill>
                  <a:schemeClr val="tx1"/>
                </a:solidFill>
                <a:effectLst/>
                <a:ea typeface="+mn-ea"/>
                <a:cs typeface="+mn-cs"/>
              </a:rPr>
              <a:t>The </a:t>
            </a:r>
            <a:r>
              <a:rPr lang="en-US" sz="1200" b="1" kern="1200" dirty="0" smtClean="0">
                <a:solidFill>
                  <a:schemeClr val="tx1"/>
                </a:solidFill>
                <a:effectLst/>
                <a:ea typeface="+mn-ea"/>
                <a:cs typeface="+mn-cs"/>
              </a:rPr>
              <a:t>Family File </a:t>
            </a:r>
            <a:r>
              <a:rPr lang="en-US" sz="1200" kern="1200" dirty="0" smtClean="0">
                <a:solidFill>
                  <a:schemeClr val="tx1"/>
                </a:solidFill>
                <a:effectLst/>
                <a:ea typeface="+mn-ea"/>
                <a:cs typeface="+mn-cs"/>
              </a:rPr>
              <a:t>on HCPSS Connect provides important</a:t>
            </a:r>
            <a:r>
              <a:rPr lang="en-US" sz="1200" kern="1200" baseline="0" dirty="0" smtClean="0">
                <a:solidFill>
                  <a:schemeClr val="tx1"/>
                </a:solidFill>
                <a:effectLst/>
                <a:ea typeface="+mn-ea"/>
                <a:cs typeface="+mn-cs"/>
              </a:rPr>
              <a:t> information about your student. All information is confidential.</a:t>
            </a:r>
          </a:p>
          <a:p>
            <a:pPr>
              <a:lnSpc>
                <a:spcPct val="150000"/>
              </a:lnSpc>
            </a:pPr>
            <a:endParaRPr lang="en-US" sz="1200" kern="1200" baseline="0" dirty="0" smtClean="0">
              <a:solidFill>
                <a:schemeClr val="tx1"/>
              </a:solidFill>
              <a:effectLst/>
              <a:ea typeface="+mn-ea"/>
              <a:cs typeface="+mn-cs"/>
            </a:endParaRPr>
          </a:p>
          <a:p>
            <a:pPr>
              <a:lnSpc>
                <a:spcPct val="150000"/>
              </a:lnSpc>
            </a:pPr>
            <a:r>
              <a:rPr lang="en-US" sz="1200" kern="1200" baseline="0" dirty="0" smtClean="0">
                <a:solidFill>
                  <a:schemeClr val="tx1"/>
                </a:solidFill>
                <a:effectLst/>
                <a:ea typeface="+mn-ea"/>
                <a:cs typeface="+mn-cs"/>
              </a:rPr>
              <a:t>It is important that parents update the Family File with current data about your student including:</a:t>
            </a:r>
          </a:p>
          <a:p>
            <a:pPr marL="171450" indent="-171450">
              <a:lnSpc>
                <a:spcPct val="150000"/>
              </a:lnSpc>
              <a:buFont typeface="Arial"/>
              <a:buChar char="•"/>
            </a:pPr>
            <a:r>
              <a:rPr lang="en-US" sz="1200" kern="1200" dirty="0" smtClean="0">
                <a:solidFill>
                  <a:schemeClr val="tx1"/>
                </a:solidFill>
                <a:effectLst/>
                <a:ea typeface="+mn-ea"/>
                <a:cs typeface="+mn-cs"/>
              </a:rPr>
              <a:t>Parent emails and phone numbers</a:t>
            </a:r>
          </a:p>
          <a:p>
            <a:pPr marL="171450" indent="-171450">
              <a:lnSpc>
                <a:spcPct val="150000"/>
              </a:lnSpc>
              <a:buFont typeface="Arial"/>
              <a:buChar char="•"/>
            </a:pPr>
            <a:r>
              <a:rPr lang="en-US" sz="1200" kern="1200" dirty="0" smtClean="0">
                <a:solidFill>
                  <a:schemeClr val="tx1"/>
                </a:solidFill>
                <a:effectLst/>
                <a:ea typeface="+mn-ea"/>
                <a:cs typeface="+mn-cs"/>
              </a:rPr>
              <a:t>student medical</a:t>
            </a:r>
            <a:r>
              <a:rPr lang="en-US" sz="1200" kern="1200" baseline="0" dirty="0" smtClean="0">
                <a:solidFill>
                  <a:schemeClr val="tx1"/>
                </a:solidFill>
                <a:effectLst/>
                <a:ea typeface="+mn-ea"/>
                <a:cs typeface="+mn-cs"/>
              </a:rPr>
              <a:t> contact data</a:t>
            </a:r>
          </a:p>
          <a:p>
            <a:pPr marL="171450" indent="-171450">
              <a:lnSpc>
                <a:spcPct val="150000"/>
              </a:lnSpc>
              <a:buFont typeface="Arial"/>
              <a:buChar char="•"/>
            </a:pPr>
            <a:r>
              <a:rPr lang="en-US" sz="1200" kern="1200" baseline="0" dirty="0" smtClean="0">
                <a:solidFill>
                  <a:schemeClr val="tx1"/>
                </a:solidFill>
                <a:effectLst/>
                <a:ea typeface="+mn-ea"/>
                <a:cs typeface="+mn-cs"/>
              </a:rPr>
              <a:t>afterschool transportation options</a:t>
            </a:r>
          </a:p>
          <a:p>
            <a:pPr marL="171450" indent="-171450">
              <a:lnSpc>
                <a:spcPct val="150000"/>
              </a:lnSpc>
              <a:buFont typeface="Arial"/>
              <a:buChar char="•"/>
            </a:pPr>
            <a:r>
              <a:rPr lang="en-US" sz="1200" kern="1200" baseline="0" dirty="0" smtClean="0">
                <a:solidFill>
                  <a:schemeClr val="tx1"/>
                </a:solidFill>
                <a:effectLst/>
                <a:ea typeface="+mn-ea"/>
                <a:cs typeface="+mn-cs"/>
              </a:rPr>
              <a:t>data privacy options</a:t>
            </a:r>
          </a:p>
          <a:p>
            <a:pPr marL="0" indent="0">
              <a:lnSpc>
                <a:spcPct val="150000"/>
              </a:lnSpc>
              <a:buFont typeface="Arial"/>
              <a:buNone/>
            </a:pPr>
            <a:endParaRPr lang="en-US" sz="1200" kern="1200" dirty="0" smtClean="0">
              <a:solidFill>
                <a:schemeClr val="tx1"/>
              </a:solidFill>
              <a:effectLst/>
              <a:ea typeface="+mn-ea"/>
              <a:cs typeface="+mn-cs"/>
            </a:endParaRPr>
          </a:p>
          <a:p>
            <a:pPr>
              <a:lnSpc>
                <a:spcPct val="150000"/>
              </a:lnSpc>
            </a:pPr>
            <a:r>
              <a:rPr lang="en-US" sz="1200" kern="1200" dirty="0" smtClean="0">
                <a:solidFill>
                  <a:schemeClr val="tx1"/>
                </a:solidFill>
                <a:effectLst/>
                <a:ea typeface="+mn-ea"/>
                <a:cs typeface="+mn-cs"/>
              </a:rPr>
              <a:t>Log into HCPSS Connect and click</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the </a:t>
            </a:r>
            <a:r>
              <a:rPr lang="en-US" sz="1200" b="1" kern="1200" dirty="0" smtClean="0">
                <a:solidFill>
                  <a:schemeClr val="tx1"/>
                </a:solidFill>
                <a:effectLst/>
                <a:ea typeface="+mn-ea"/>
                <a:cs typeface="+mn-cs"/>
              </a:rPr>
              <a:t>My Account</a:t>
            </a:r>
            <a:r>
              <a:rPr lang="en-US" sz="1200" kern="1200" dirty="0" smtClean="0">
                <a:solidFill>
                  <a:schemeClr val="tx1"/>
                </a:solidFill>
                <a:effectLst/>
                <a:ea typeface="+mn-ea"/>
                <a:cs typeface="+mn-cs"/>
              </a:rPr>
              <a:t> tab.  Save your changes by clicking the </a:t>
            </a:r>
            <a:r>
              <a:rPr lang="en-US" sz="1200" b="1" kern="1200" dirty="0" smtClean="0">
                <a:solidFill>
                  <a:schemeClr val="tx1"/>
                </a:solidFill>
                <a:effectLst/>
                <a:ea typeface="+mn-ea"/>
                <a:cs typeface="+mn-cs"/>
              </a:rPr>
              <a:t>Update Account</a:t>
            </a:r>
            <a:r>
              <a:rPr lang="en-US" sz="1200" kern="1200" dirty="0" smtClean="0">
                <a:solidFill>
                  <a:schemeClr val="tx1"/>
                </a:solidFill>
                <a:effectLst/>
                <a:ea typeface="+mn-ea"/>
                <a:cs typeface="+mn-cs"/>
              </a:rPr>
              <a:t> button.</a:t>
            </a:r>
          </a:p>
          <a:p>
            <a:pPr lvl="0" rtl="0">
              <a:lnSpc>
                <a:spcPct val="150000"/>
              </a:lnSpc>
              <a:spcBef>
                <a:spcPts val="0"/>
              </a:spcBef>
              <a:buNone/>
            </a:pPr>
            <a:endParaRPr lang="en-US" sz="1200" dirty="0" smtClean="0"/>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smtClean="0">
                <a:solidFill>
                  <a:schemeClr val="tx1"/>
                </a:solidFill>
                <a:effectLst/>
                <a:ea typeface="+mn-ea"/>
                <a:cs typeface="+mn-cs"/>
              </a:rPr>
              <a:t>Family File now remains open throughout the school year,</a:t>
            </a:r>
            <a:r>
              <a:rPr lang="en-US" sz="1200" kern="1200" baseline="0" dirty="0" smtClean="0">
                <a:solidFill>
                  <a:schemeClr val="tx1"/>
                </a:solidFill>
                <a:effectLst/>
                <a:ea typeface="+mn-ea"/>
                <a:cs typeface="+mn-cs"/>
              </a:rPr>
              <a:t> so you can make changes at any time they occur.</a:t>
            </a:r>
            <a:endParaRPr lang="en-US" sz="1200" kern="1200" dirty="0" smtClean="0">
              <a:solidFill>
                <a:schemeClr val="tx1"/>
              </a:solidFill>
              <a:effectLst/>
              <a:ea typeface="+mn-ea"/>
              <a:cs typeface="+mn-cs"/>
            </a:endParaRPr>
          </a:p>
          <a:p>
            <a:pPr lvl="0" rtl="0">
              <a:lnSpc>
                <a:spcPct val="150000"/>
              </a:lnSpc>
              <a:spcBef>
                <a:spcPts val="0"/>
              </a:spcBef>
              <a:buNone/>
            </a:pPr>
            <a:endParaRPr lang="en-US" sz="1200" dirty="0" smtClean="0"/>
          </a:p>
          <a:p>
            <a:pPr lvl="0" rtl="0">
              <a:lnSpc>
                <a:spcPct val="150000"/>
              </a:lnSpc>
              <a:spcBef>
                <a:spcPts val="0"/>
              </a:spcBef>
              <a:buNone/>
            </a:pPr>
            <a:r>
              <a:rPr lang="en-US" sz="1200" dirty="0" smtClean="0"/>
              <a:t>Parents without online access can provide this information through </a:t>
            </a:r>
            <a:r>
              <a:rPr lang="en-US" sz="1200" baseline="0" dirty="0" smtClean="0"/>
              <a:t>a paper “</a:t>
            </a:r>
            <a:r>
              <a:rPr lang="en-US" sz="1200" b="0" i="0" u="none" strike="noStrike" kern="1200" baseline="0" dirty="0" smtClean="0">
                <a:solidFill>
                  <a:schemeClr val="tx1"/>
                </a:solidFill>
                <a:ea typeface="+mn-ea"/>
                <a:cs typeface="+mn-cs"/>
              </a:rPr>
              <a:t>Emergency Procedure and Confidential Student Information</a:t>
            </a:r>
            <a:r>
              <a:rPr lang="en-US" sz="1200" baseline="0" dirty="0" smtClean="0"/>
              <a:t>” form. Contact the school office for a copy of this form.</a:t>
            </a:r>
          </a:p>
          <a:p>
            <a:pPr lvl="0" rtl="0">
              <a:lnSpc>
                <a:spcPct val="150000"/>
              </a:lnSpc>
              <a:spcBef>
                <a:spcPts val="0"/>
              </a:spcBef>
              <a:buNone/>
            </a:pPr>
            <a:endParaRPr lang="en-US" sz="1200" dirty="0"/>
          </a:p>
        </p:txBody>
      </p:sp>
      <p:sp>
        <p:nvSpPr>
          <p:cNvPr id="121" name="Shape 12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10</a:t>
            </a:fld>
            <a:endParaRPr lang="en-US"/>
          </a:p>
        </p:txBody>
      </p:sp>
    </p:spTree>
    <p:extLst>
      <p:ext uri="{BB962C8B-B14F-4D97-AF65-F5344CB8AC3E}">
        <p14:creationId xmlns:p14="http://schemas.microsoft.com/office/powerpoint/2010/main" val="16743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lvl="0" rtl="0">
              <a:lnSpc>
                <a:spcPct val="150000"/>
              </a:lnSpc>
              <a:spcBef>
                <a:spcPts val="0"/>
              </a:spcBef>
              <a:buNone/>
            </a:pPr>
            <a:r>
              <a:rPr lang="en-US" sz="1200" dirty="0" smtClean="0"/>
              <a:t>Parents will</a:t>
            </a:r>
            <a:r>
              <a:rPr lang="en-US" sz="1200" baseline="0" dirty="0" smtClean="0"/>
              <a:t> continue to use the same log in credentials as in prior years.</a:t>
            </a:r>
          </a:p>
          <a:p>
            <a:pPr lvl="0" rtl="0">
              <a:lnSpc>
                <a:spcPct val="150000"/>
              </a:lnSpc>
              <a:spcBef>
                <a:spcPts val="0"/>
              </a:spcBef>
              <a:buNone/>
            </a:pPr>
            <a:endParaRPr lang="en-US" sz="1200" baseline="0" dirty="0" smtClean="0"/>
          </a:p>
          <a:p>
            <a:pPr lvl="0" rtl="0">
              <a:lnSpc>
                <a:spcPct val="150000"/>
              </a:lnSpc>
              <a:spcBef>
                <a:spcPts val="0"/>
              </a:spcBef>
              <a:buNone/>
            </a:pPr>
            <a:r>
              <a:rPr lang="en-US" sz="1200" baseline="0" dirty="0" smtClean="0"/>
              <a:t>Parents of students new to HCPSS are mailed their login information (US Mail)</a:t>
            </a:r>
          </a:p>
          <a:p>
            <a:pPr lvl="0" rtl="0">
              <a:lnSpc>
                <a:spcPct val="150000"/>
              </a:lnSpc>
              <a:spcBef>
                <a:spcPts val="0"/>
              </a:spcBef>
              <a:buNone/>
            </a:pPr>
            <a:endParaRPr lang="en-US" sz="1200" baseline="0" dirty="0" smtClean="0"/>
          </a:p>
          <a:p>
            <a:pPr marL="171450" lvl="0" indent="-171450" rtl="0">
              <a:lnSpc>
                <a:spcPct val="150000"/>
              </a:lnSpc>
              <a:spcBef>
                <a:spcPts val="0"/>
              </a:spcBef>
              <a:buFont typeface="Arial"/>
              <a:buChar char="•"/>
            </a:pPr>
            <a:r>
              <a:rPr lang="en-US" sz="1200" baseline="0" dirty="0" smtClean="0"/>
              <a:t>For help with your login or password: call the School Office</a:t>
            </a:r>
          </a:p>
          <a:p>
            <a:pPr marL="171450" lvl="0" indent="-171450" rtl="0">
              <a:lnSpc>
                <a:spcPct val="150000"/>
              </a:lnSpc>
              <a:spcBef>
                <a:spcPts val="0"/>
              </a:spcBef>
              <a:buFont typeface="Arial"/>
              <a:buChar char="•"/>
            </a:pPr>
            <a:r>
              <a:rPr lang="en-US" sz="1200" baseline="0" dirty="0" smtClean="0"/>
              <a:t>For help in using Canvas, Synergy, or the Family File, see the many guides and resources on the HCPSS Connect homepage (</a:t>
            </a:r>
            <a:r>
              <a:rPr lang="en-US" sz="1200" baseline="0" dirty="0" err="1" smtClean="0"/>
              <a:t>www.hcpss.org</a:t>
            </a:r>
            <a:r>
              <a:rPr lang="en-US" sz="1200" baseline="0" dirty="0" smtClean="0"/>
              <a:t>/connect)</a:t>
            </a:r>
          </a:p>
          <a:p>
            <a:pPr lvl="0" rtl="0">
              <a:lnSpc>
                <a:spcPct val="150000"/>
              </a:lnSpc>
              <a:spcBef>
                <a:spcPts val="0"/>
              </a:spcBef>
              <a:buNone/>
            </a:pPr>
            <a:endParaRPr lang="en-US" sz="1200" baseline="0" dirty="0" smtClean="0"/>
          </a:p>
          <a:p>
            <a:pPr lvl="0" rtl="0">
              <a:lnSpc>
                <a:spcPct val="150000"/>
              </a:lnSpc>
              <a:spcBef>
                <a:spcPts val="0"/>
              </a:spcBef>
              <a:buNone/>
            </a:pPr>
            <a:endParaRPr lang="en-US" sz="1200" baseline="0" dirty="0" smtClean="0"/>
          </a:p>
          <a:p>
            <a:pPr>
              <a:lnSpc>
                <a:spcPct val="150000"/>
              </a:lnSpc>
            </a:pP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11</a:t>
            </a:fld>
            <a:endParaRPr lang="en-US" dirty="0"/>
          </a:p>
        </p:txBody>
      </p:sp>
    </p:spTree>
    <p:extLst>
      <p:ext uri="{BB962C8B-B14F-4D97-AF65-F5344CB8AC3E}">
        <p14:creationId xmlns:p14="http://schemas.microsoft.com/office/powerpoint/2010/main" val="18963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8" y="304800"/>
            <a:ext cx="3567112" cy="2674938"/>
          </a:xfrm>
        </p:spPr>
      </p:sp>
      <p:sp>
        <p:nvSpPr>
          <p:cNvPr id="3" name="Notes Placeholder 2"/>
          <p:cNvSpPr>
            <a:spLocks noGrp="1"/>
          </p:cNvSpPr>
          <p:nvPr>
            <p:ph type="body" idx="1"/>
          </p:nvPr>
        </p:nvSpPr>
        <p:spPr>
          <a:xfrm>
            <a:off x="441739" y="3135242"/>
            <a:ext cx="6174961" cy="5716657"/>
          </a:xfrm>
        </p:spPr>
        <p:txBody>
          <a:bodyPr/>
          <a:lstStyle/>
          <a:p>
            <a:r>
              <a:rPr lang="en-US" b="1" dirty="0" smtClean="0"/>
              <a:t>CANVAS EXPECTATIONS</a:t>
            </a:r>
            <a:r>
              <a:rPr lang="en-US" b="1" baseline="0" dirty="0" smtClean="0"/>
              <a:t> for teachers the 2016-2017 school year:</a:t>
            </a:r>
          </a:p>
          <a:p>
            <a:endParaRPr lang="en-US" b="1" baseline="0" dirty="0" smtClean="0"/>
          </a:p>
          <a:p>
            <a:r>
              <a:rPr lang="en-US" b="0" dirty="0" smtClean="0"/>
              <a:t>This year</a:t>
            </a:r>
            <a:r>
              <a:rPr lang="en-US" b="0" baseline="0" dirty="0" smtClean="0"/>
              <a:t> all teachers will be posting information in the Canvas area in HCPSS Connect. </a:t>
            </a:r>
          </a:p>
          <a:p>
            <a:endParaRPr lang="en-US" b="0" baseline="0" dirty="0" smtClean="0"/>
          </a:p>
          <a:p>
            <a:r>
              <a:rPr lang="en-US" b="0" baseline="0" dirty="0" smtClean="0"/>
              <a:t>Targets for each quarter:</a:t>
            </a:r>
            <a:endParaRPr lang="en-US" b="0" dirty="0" smtClean="0"/>
          </a:p>
          <a:p>
            <a:endParaRPr lang="en-US" dirty="0" smtClean="0"/>
          </a:p>
          <a:p>
            <a:r>
              <a:rPr lang="en-US" b="1" u="sng" dirty="0" smtClean="0"/>
              <a:t>By</a:t>
            </a:r>
            <a:r>
              <a:rPr lang="en-US" b="1" u="sng" baseline="0" dirty="0" smtClean="0"/>
              <a:t> </a:t>
            </a:r>
            <a:r>
              <a:rPr lang="en-US" b="1" u="sng" dirty="0" smtClean="0"/>
              <a:t>September 2016</a:t>
            </a:r>
          </a:p>
          <a:p>
            <a:pPr marL="171450" indent="-171450">
              <a:lnSpc>
                <a:spcPct val="150000"/>
              </a:lnSpc>
              <a:buFont typeface="Arial"/>
              <a:buChar char="•"/>
            </a:pPr>
            <a:r>
              <a:rPr lang="en-US" dirty="0" smtClean="0"/>
              <a:t>Teacher Homepage - Update and maintain teacher homepage</a:t>
            </a:r>
          </a:p>
          <a:p>
            <a:pPr marL="171450" indent="-171450">
              <a:lnSpc>
                <a:spcPct val="150000"/>
              </a:lnSpc>
              <a:buFont typeface="Arial"/>
              <a:buChar char="•"/>
            </a:pPr>
            <a:r>
              <a:rPr lang="en-US" dirty="0" smtClean="0"/>
              <a:t>Navigation -  Set the course navigation to hide and show appropriate Canvas items </a:t>
            </a:r>
          </a:p>
          <a:p>
            <a:pPr marL="171450" indent="-171450">
              <a:lnSpc>
                <a:spcPct val="150000"/>
              </a:lnSpc>
              <a:buFont typeface="Arial"/>
              <a:buChar char="•"/>
            </a:pPr>
            <a:r>
              <a:rPr lang="en-US" dirty="0" smtClean="0"/>
              <a:t>Digital Tools -</a:t>
            </a:r>
            <a:r>
              <a:rPr lang="en-US" baseline="0" dirty="0" smtClean="0"/>
              <a:t> </a:t>
            </a:r>
            <a:r>
              <a:rPr lang="en-US" dirty="0" smtClean="0"/>
              <a:t>Include information regarding digital tools such as websites or applications that require an account on teacher homepage </a:t>
            </a:r>
          </a:p>
          <a:p>
            <a:pPr marL="171450" indent="-171450">
              <a:lnSpc>
                <a:spcPct val="150000"/>
              </a:lnSpc>
              <a:buFont typeface="Arial"/>
              <a:buChar char="•"/>
            </a:pPr>
            <a:r>
              <a:rPr lang="en-US" dirty="0" smtClean="0"/>
              <a:t>Course information - Transfer or update content from previous year's course (s) into current year's course(s)</a:t>
            </a:r>
          </a:p>
          <a:p>
            <a:pPr marL="171450" indent="-171450">
              <a:lnSpc>
                <a:spcPct val="150000"/>
              </a:lnSpc>
              <a:buFont typeface="Arial"/>
              <a:buChar char="•"/>
            </a:pPr>
            <a:r>
              <a:rPr lang="en-US" dirty="0" smtClean="0"/>
              <a:t>Family Communication - Share links or instructional tools with families</a:t>
            </a:r>
          </a:p>
          <a:p>
            <a:pPr>
              <a:lnSpc>
                <a:spcPct val="150000"/>
              </a:lnSpc>
            </a:pPr>
            <a:endParaRPr lang="en-US" dirty="0" smtClean="0"/>
          </a:p>
          <a:p>
            <a:pPr>
              <a:lnSpc>
                <a:spcPct val="150000"/>
              </a:lnSpc>
            </a:pPr>
            <a:r>
              <a:rPr lang="en-US" b="1" u="sng" dirty="0" smtClean="0"/>
              <a:t>1st and 2nd Quarters</a:t>
            </a:r>
          </a:p>
          <a:p>
            <a:pPr>
              <a:lnSpc>
                <a:spcPct val="150000"/>
              </a:lnSpc>
            </a:pPr>
            <a:r>
              <a:rPr lang="en-US" dirty="0" smtClean="0"/>
              <a:t>Calendar Dates - Share class/grade specific dates and events with families and students using the Canvas calendar.</a:t>
            </a:r>
          </a:p>
          <a:p>
            <a:pPr>
              <a:lnSpc>
                <a:spcPct val="150000"/>
              </a:lnSpc>
            </a:pPr>
            <a:endParaRPr lang="en-US" dirty="0" smtClean="0"/>
          </a:p>
          <a:p>
            <a:pPr>
              <a:lnSpc>
                <a:spcPct val="150000"/>
              </a:lnSpc>
            </a:pPr>
            <a:r>
              <a:rPr lang="en-US" b="1" u="sng" dirty="0" smtClean="0"/>
              <a:t>3rd and 4th Quarters</a:t>
            </a:r>
          </a:p>
          <a:p>
            <a:pPr>
              <a:lnSpc>
                <a:spcPct val="150000"/>
              </a:lnSpc>
            </a:pPr>
            <a:r>
              <a:rPr lang="en-US" dirty="0" smtClean="0"/>
              <a:t>Announcements - Communicate information with students and families using announcements at least once a quarter either through the teacher course or grade level course.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12</a:t>
            </a:fld>
            <a:endParaRPr lang="en-US" dirty="0"/>
          </a:p>
        </p:txBody>
      </p:sp>
    </p:spTree>
    <p:extLst>
      <p:ext uri="{BB962C8B-B14F-4D97-AF65-F5344CB8AC3E}">
        <p14:creationId xmlns:p14="http://schemas.microsoft.com/office/powerpoint/2010/main" val="35039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0" y="304800"/>
            <a:ext cx="2032000" cy="1524000"/>
          </a:xfrm>
          <a:prstGeom prst="rect">
            <a:avLst/>
          </a:prstGeom>
        </p:spPr>
      </p:sp>
      <p:sp>
        <p:nvSpPr>
          <p:cNvPr id="3" name="Notes Placeholder 2"/>
          <p:cNvSpPr>
            <a:spLocks noGrp="1"/>
          </p:cNvSpPr>
          <p:nvPr>
            <p:ph type="body" idx="1"/>
          </p:nvPr>
        </p:nvSpPr>
        <p:spPr>
          <a:xfrm>
            <a:off x="495300" y="1852613"/>
            <a:ext cx="6032500" cy="6769100"/>
          </a:xfrm>
          <a:prstGeom prst="rect">
            <a:avLst/>
          </a:prstGeom>
        </p:spPr>
        <p:txBody>
          <a:bodyPr/>
          <a:lstStyle/>
          <a:p>
            <a:pPr>
              <a:lnSpc>
                <a:spcPts val="1740"/>
              </a:lnSpc>
            </a:pPr>
            <a:r>
              <a:rPr lang="en-US" b="1" dirty="0"/>
              <a:t>Partnership for Assessment of Readiness for College and Careers (PARCC)</a:t>
            </a:r>
            <a:r>
              <a:rPr lang="en-US" b="1" baseline="0" dirty="0" smtClean="0"/>
              <a:t> </a:t>
            </a:r>
            <a:r>
              <a:rPr lang="en-US" baseline="0" dirty="0" smtClean="0"/>
              <a:t>is the name for the standardized reading, writing and mathematics assessments implemented in all Maryland schools. PARCC assessments are directly aligned to the Common Core standards. PARCC replaced the Maryland School Assessment (MSA) for math and reading/English language arts and</a:t>
            </a:r>
            <a:r>
              <a:rPr lang="en-US" dirty="0" smtClean="0"/>
              <a:t> the High School Assessments in English 10 and Algebra I</a:t>
            </a:r>
            <a:r>
              <a:rPr lang="en-US" baseline="0" dirty="0" smtClean="0"/>
              <a:t>.</a:t>
            </a:r>
          </a:p>
          <a:p>
            <a:pPr>
              <a:lnSpc>
                <a:spcPts val="1740"/>
              </a:lnSpc>
            </a:pPr>
            <a:endParaRPr lang="en-US" sz="1200" b="1" kern="1200" dirty="0" smtClean="0">
              <a:solidFill>
                <a:schemeClr val="tx1"/>
              </a:solidFill>
              <a:effectLst/>
              <a:ea typeface="+mn-ea"/>
              <a:cs typeface="+mn-cs"/>
            </a:endParaRPr>
          </a:p>
          <a:p>
            <a:pPr>
              <a:lnSpc>
                <a:spcPts val="1740"/>
              </a:lnSpc>
            </a:pPr>
            <a:r>
              <a:rPr lang="en-US" sz="1200" b="1" kern="1200" dirty="0" smtClean="0">
                <a:solidFill>
                  <a:schemeClr val="tx1"/>
                </a:solidFill>
                <a:effectLst/>
                <a:ea typeface="+mn-ea"/>
                <a:cs typeface="+mn-cs"/>
              </a:rPr>
              <a:t>Changes to the PARCC Assessment:</a:t>
            </a:r>
            <a:endParaRPr lang="en-US" sz="1200" kern="1200" dirty="0" smtClean="0">
              <a:solidFill>
                <a:schemeClr val="tx1"/>
              </a:solidFill>
              <a:effectLst/>
              <a:ea typeface="+mn-ea"/>
              <a:cs typeface="+mn-cs"/>
            </a:endParaRPr>
          </a:p>
          <a:p>
            <a:pPr>
              <a:lnSpc>
                <a:spcPts val="1740"/>
              </a:lnSpc>
            </a:pPr>
            <a:r>
              <a:rPr lang="en-US" sz="1200" kern="1200" dirty="0" smtClean="0">
                <a:solidFill>
                  <a:schemeClr val="tx1"/>
                </a:solidFill>
                <a:effectLst/>
                <a:ea typeface="+mn-ea"/>
                <a:cs typeface="+mn-cs"/>
              </a:rPr>
              <a:t>Last year the PARCC consortium shortened the overall testing duration:</a:t>
            </a:r>
          </a:p>
          <a:p>
            <a:pPr>
              <a:lnSpc>
                <a:spcPts val="1740"/>
              </a:lnSpc>
            </a:pPr>
            <a:r>
              <a:rPr lang="en-US" b="0" i="0" u="none" strike="noStrike" kern="1200" baseline="0" dirty="0" smtClean="0">
                <a:solidFill>
                  <a:schemeClr val="tx1"/>
                </a:solidFill>
              </a:rPr>
              <a:t>1. There is just one window for English Language Arts and Math—30 days in Spring.</a:t>
            </a:r>
          </a:p>
          <a:p>
            <a:pPr>
              <a:lnSpc>
                <a:spcPts val="1740"/>
              </a:lnSpc>
            </a:pPr>
            <a:r>
              <a:rPr lang="en-US" b="0" i="0" u="none" strike="noStrike" kern="1200" baseline="0" dirty="0" smtClean="0">
                <a:solidFill>
                  <a:schemeClr val="tx1"/>
                </a:solidFill>
              </a:rPr>
              <a:t>2. The tests are shorter by about 90 minutes overall. </a:t>
            </a:r>
          </a:p>
          <a:p>
            <a:pPr>
              <a:lnSpc>
                <a:spcPts val="1740"/>
              </a:lnSpc>
            </a:pPr>
            <a:r>
              <a:rPr lang="en-US" b="0" i="0" u="none" strike="noStrike" kern="1200" baseline="0" dirty="0" smtClean="0">
                <a:solidFill>
                  <a:schemeClr val="tx1"/>
                </a:solidFill>
              </a:rPr>
              <a:t>3. Students have 6-7 PARCC testing sessions (vs. 8 or 9 during the 1</a:t>
            </a:r>
            <a:r>
              <a:rPr lang="en-US" b="0" i="0" u="none" strike="noStrike" kern="1200" baseline="30000" dirty="0" smtClean="0">
                <a:solidFill>
                  <a:schemeClr val="tx1"/>
                </a:solidFill>
              </a:rPr>
              <a:t>st</a:t>
            </a:r>
            <a:r>
              <a:rPr lang="en-US" b="0" i="0" u="none" strike="noStrike" kern="1200" baseline="0" dirty="0" smtClean="0">
                <a:solidFill>
                  <a:schemeClr val="tx1"/>
                </a:solidFill>
              </a:rPr>
              <a:t> year PARCC was implemented). </a:t>
            </a:r>
          </a:p>
          <a:p>
            <a:pPr>
              <a:lnSpc>
                <a:spcPts val="1740"/>
              </a:lnSpc>
            </a:pPr>
            <a:endParaRPr lang="en-US" b="0" i="0" u="none" strike="noStrike" kern="1200" baseline="0" dirty="0" smtClean="0">
              <a:solidFill>
                <a:schemeClr val="tx1"/>
              </a:solidFill>
            </a:endParaRPr>
          </a:p>
          <a:p>
            <a:pPr>
              <a:lnSpc>
                <a:spcPts val="1740"/>
              </a:lnSpc>
            </a:pPr>
            <a:r>
              <a:rPr lang="en-US" b="1" baseline="0" dirty="0" smtClean="0"/>
              <a:t>PARCC benefits</a:t>
            </a:r>
            <a:r>
              <a:rPr lang="en-US" baseline="0" dirty="0" smtClean="0"/>
              <a:t>:</a:t>
            </a:r>
          </a:p>
          <a:p>
            <a:pPr marL="171450" indent="-171450">
              <a:lnSpc>
                <a:spcPts val="1740"/>
              </a:lnSpc>
              <a:buFont typeface="Arial"/>
              <a:buChar char="•"/>
            </a:pPr>
            <a:r>
              <a:rPr lang="en-US" baseline="0" dirty="0" smtClean="0"/>
              <a:t>Indicates how closely students, beginning in Grade 3, are on track to graduate college- and career-ready.</a:t>
            </a:r>
          </a:p>
          <a:p>
            <a:pPr marL="171450" indent="-171450">
              <a:lnSpc>
                <a:spcPts val="1740"/>
              </a:lnSpc>
              <a:buFont typeface="Arial"/>
              <a:buChar char="•"/>
            </a:pPr>
            <a:r>
              <a:rPr lang="en-US" baseline="0" dirty="0" smtClean="0"/>
              <a:t>Gives teachers regular results to guide learning and instruction.</a:t>
            </a:r>
          </a:p>
          <a:p>
            <a:pPr marL="171450" indent="-171450">
              <a:lnSpc>
                <a:spcPts val="1740"/>
              </a:lnSpc>
              <a:buFont typeface="Arial"/>
              <a:buChar char="•"/>
            </a:pPr>
            <a:r>
              <a:rPr lang="en-US" baseline="0" dirty="0" smtClean="0"/>
              <a:t>Provides data comparable across districts and states.</a:t>
            </a:r>
          </a:p>
          <a:p>
            <a:pPr marL="0" marR="0" indent="0" algn="l" defTabSz="914400" rtl="0" eaLnBrk="1" fontAlgn="auto" latinLnBrk="0" hangingPunct="1">
              <a:lnSpc>
                <a:spcPts val="1740"/>
              </a:lnSpc>
              <a:buClrTx/>
              <a:buSzTx/>
              <a:buFont typeface="Arial"/>
              <a:buNone/>
              <a:tabLst/>
              <a:defRPr/>
            </a:pPr>
            <a:endParaRPr lang="en-US" baseline="0" dirty="0" smtClean="0"/>
          </a:p>
          <a:p>
            <a:pPr marL="0" marR="0" indent="0" algn="l" defTabSz="914400" rtl="0" eaLnBrk="1" fontAlgn="auto" latinLnBrk="0" hangingPunct="1">
              <a:lnSpc>
                <a:spcPts val="1740"/>
              </a:lnSpc>
              <a:buClrTx/>
              <a:buSzTx/>
              <a:buFont typeface="Arial"/>
              <a:buNone/>
              <a:tabLst/>
              <a:defRPr/>
            </a:pPr>
            <a:r>
              <a:rPr lang="en-US" b="1" baseline="0" dirty="0" smtClean="0"/>
              <a:t>Scoring:</a:t>
            </a:r>
          </a:p>
          <a:p>
            <a:pPr marL="0" marR="0" indent="0" algn="l" defTabSz="914400" rtl="0" eaLnBrk="1" fontAlgn="auto" latinLnBrk="0" hangingPunct="1">
              <a:lnSpc>
                <a:spcPts val="1740"/>
              </a:lnSpc>
              <a:buClrTx/>
              <a:buSzTx/>
              <a:buFont typeface="Arial"/>
              <a:buNone/>
              <a:tabLst/>
              <a:defRPr/>
            </a:pPr>
            <a:r>
              <a:rPr lang="en-US" dirty="0" smtClean="0"/>
              <a:t>The PARCC assessments are on a 5 point scale. 1-Did not yet meet expectations, 2-Partially met expectations, 3-Approached expectations, 4-Met Expectations, and 5-Exceeded expectations</a:t>
            </a:r>
            <a:r>
              <a:rPr lang="en-US" b="0" i="0" u="none" strike="noStrike" kern="1200" baseline="0" dirty="0" smtClean="0">
                <a:solidFill>
                  <a:schemeClr val="tx1"/>
                </a:solidFill>
              </a:rPr>
              <a:t>:</a:t>
            </a:r>
          </a:p>
          <a:p>
            <a:pPr marL="171450" indent="-171450">
              <a:lnSpc>
                <a:spcPts val="1740"/>
              </a:lnSpc>
              <a:buFont typeface="Arial"/>
              <a:buChar char="•"/>
            </a:pPr>
            <a:r>
              <a:rPr lang="en-US" b="0" i="0" u="none" strike="noStrike" kern="1200" baseline="0" dirty="0" smtClean="0">
                <a:solidFill>
                  <a:schemeClr val="tx1"/>
                </a:solidFill>
              </a:rPr>
              <a:t>In grades 3-8, ratings of 4-5 indicate students are academically well-prepared to engage successfully in further study. </a:t>
            </a:r>
          </a:p>
          <a:p>
            <a:pPr marL="171450" indent="-171450">
              <a:lnSpc>
                <a:spcPts val="1740"/>
              </a:lnSpc>
              <a:buFont typeface="Arial"/>
              <a:buChar char="•"/>
            </a:pPr>
            <a:r>
              <a:rPr lang="en-US" b="0" i="0" u="none" strike="noStrike" kern="1200" baseline="0" dirty="0" smtClean="0">
                <a:solidFill>
                  <a:schemeClr val="tx1"/>
                </a:solidFill>
              </a:rPr>
              <a:t>In </a:t>
            </a:r>
            <a:r>
              <a:rPr lang="en-US" dirty="0" smtClean="0"/>
              <a:t>high school courses</a:t>
            </a:r>
            <a:r>
              <a:rPr lang="en-US" b="0" i="0" u="none" strike="noStrike" kern="1200" baseline="0" dirty="0" smtClean="0">
                <a:solidFill>
                  <a:schemeClr val="tx1"/>
                </a:solidFill>
              </a:rPr>
              <a:t>, a 4-5 indicates students are are on track to graduate prepared for colleges and careers</a:t>
            </a:r>
            <a:r>
              <a:rPr lang="en-US" b="0" i="0" u="none" strike="noStrike" kern="1200" dirty="0" smtClean="0">
                <a:solidFill>
                  <a:schemeClr val="tx1"/>
                </a:solidFill>
              </a:rPr>
              <a:t> and in future years will be used by in state community colleges for placement in credit bearing courses. </a:t>
            </a:r>
            <a:r>
              <a:rPr lang="en-US" b="0" i="0" u="none" strike="noStrike" kern="1200" baseline="0" dirty="0" smtClean="0">
                <a:solidFill>
                  <a:schemeClr val="tx1"/>
                </a:solidFill>
              </a:rPr>
              <a:t> </a:t>
            </a:r>
          </a:p>
          <a:p>
            <a:pPr marL="171450" indent="-171450">
              <a:lnSpc>
                <a:spcPts val="1740"/>
              </a:lnSpc>
              <a:buFont typeface="Arial"/>
              <a:buChar char="•"/>
            </a:pPr>
            <a:r>
              <a:rPr lang="en-US" dirty="0" smtClean="0"/>
              <a:t>Students hand-carry results home in the first few weeks of the following school year.</a:t>
            </a:r>
            <a:endParaRPr lang="en-US" b="0" i="0" u="none" strike="noStrike" kern="1200" baseline="0" dirty="0" smtClean="0">
              <a:solidFill>
                <a:schemeClr val="tx1"/>
              </a:solidFill>
            </a:endParaRPr>
          </a:p>
          <a:p>
            <a:pPr>
              <a:lnSpc>
                <a:spcPts val="1740"/>
              </a:lnSpc>
            </a:pPr>
            <a:endParaRPr lang="en-US" kern="1200" baseline="0" dirty="0" smtClean="0">
              <a:solidFill>
                <a:schemeClr val="tx1"/>
              </a:solidFill>
              <a:effectLst/>
            </a:endParaRPr>
          </a:p>
          <a:p>
            <a:pPr>
              <a:lnSpc>
                <a:spcPts val="1740"/>
              </a:lnSpc>
            </a:pPr>
            <a:endParaRPr lang="en-US" kern="1200" baseline="0" dirty="0" smtClean="0">
              <a:solidFill>
                <a:schemeClr val="tx1"/>
              </a:solidFill>
              <a:effectLst/>
            </a:endParaRPr>
          </a:p>
          <a:p>
            <a:pPr>
              <a:lnSpc>
                <a:spcPts val="1740"/>
              </a:lnSpc>
            </a:pPr>
            <a:endParaRPr lang="en-US" kern="1200" dirty="0" smtClean="0">
              <a:solidFill>
                <a:schemeClr val="tx1"/>
              </a:solidFill>
              <a:effectLst/>
            </a:endParaRPr>
          </a:p>
          <a:p>
            <a:pPr>
              <a:lnSpc>
                <a:spcPts val="1740"/>
              </a:lnSpc>
            </a:pP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t>13</a:t>
            </a:fld>
            <a:endParaRPr lang="en-US"/>
          </a:p>
        </p:txBody>
      </p:sp>
    </p:spTree>
    <p:extLst>
      <p:ext uri="{BB962C8B-B14F-4D97-AF65-F5344CB8AC3E}">
        <p14:creationId xmlns:p14="http://schemas.microsoft.com/office/powerpoint/2010/main" val="4090274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304800"/>
            <a:ext cx="3387725" cy="2540000"/>
          </a:xfrm>
          <a:prstGeom prst="rect">
            <a:avLst/>
          </a:prstGeom>
        </p:spPr>
      </p:sp>
      <p:sp>
        <p:nvSpPr>
          <p:cNvPr id="3" name="Notes Placeholder 2"/>
          <p:cNvSpPr>
            <a:spLocks noGrp="1"/>
          </p:cNvSpPr>
          <p:nvPr>
            <p:ph type="body" idx="1"/>
          </p:nvPr>
        </p:nvSpPr>
        <p:spPr>
          <a:xfrm>
            <a:off x="685800" y="3060700"/>
            <a:ext cx="5486400" cy="5710652"/>
          </a:xfrm>
          <a:prstGeom prst="rect">
            <a:avLst/>
          </a:prstGeom>
        </p:spPr>
        <p:txBody>
          <a:bodyPr/>
          <a:lstStyle/>
          <a:p>
            <a:pPr marL="0" marR="0" indent="0" algn="l" defTabSz="914405" rtl="0" eaLnBrk="1" fontAlgn="auto" latinLnBrk="0" hangingPunct="1">
              <a:lnSpc>
                <a:spcPct val="150000"/>
              </a:lnSpc>
              <a:buClrTx/>
              <a:buSzTx/>
              <a:buFontTx/>
              <a:buNone/>
              <a:tabLst/>
              <a:defRPr/>
            </a:pPr>
            <a:r>
              <a:rPr lang="en-US" b="0" baseline="0" dirty="0" smtClean="0">
                <a:solidFill>
                  <a:schemeClr val="tx1"/>
                </a:solidFill>
              </a:rPr>
              <a:t>MAP (or Measures of Academic Progress) is an online test used in Grades 1-8 </a:t>
            </a:r>
          </a:p>
          <a:p>
            <a:pPr marL="0" marR="0" indent="0" algn="l" defTabSz="914405" rtl="0" eaLnBrk="1" fontAlgn="auto" latinLnBrk="0" hangingPunct="1">
              <a:lnSpc>
                <a:spcPct val="150000"/>
              </a:lnSpc>
              <a:buClrTx/>
              <a:buSzTx/>
              <a:buFontTx/>
              <a:buNone/>
              <a:tabLst/>
              <a:defRPr/>
            </a:pPr>
            <a:r>
              <a:rPr lang="en-US" b="0" baseline="0" dirty="0" smtClean="0">
                <a:solidFill>
                  <a:schemeClr val="tx1"/>
                </a:solidFill>
              </a:rPr>
              <a:t>MAP allows us to assess where a student is performing, and how they’ve grown in achievement, several times each year. All Elementary and Middle schools will participate in MAP.</a:t>
            </a:r>
          </a:p>
          <a:p>
            <a:pPr marL="0" marR="0" indent="0" algn="l" defTabSz="914405" rtl="0" eaLnBrk="1" fontAlgn="auto" latinLnBrk="0" hangingPunct="1">
              <a:lnSpc>
                <a:spcPct val="150000"/>
              </a:lnSpc>
              <a:buClrTx/>
              <a:buSzTx/>
              <a:buFontTx/>
              <a:buNone/>
              <a:tabLst/>
              <a:defRPr/>
            </a:pPr>
            <a:endParaRPr lang="en-US" dirty="0" smtClean="0"/>
          </a:p>
          <a:p>
            <a:pPr marL="0" marR="0" indent="0" algn="l" defTabSz="914405" rtl="0" eaLnBrk="1" fontAlgn="auto" latinLnBrk="0" hangingPunct="1">
              <a:lnSpc>
                <a:spcPct val="150000"/>
              </a:lnSpc>
              <a:buClrTx/>
              <a:buSzTx/>
              <a:buFontTx/>
              <a:buNone/>
              <a:tabLst/>
              <a:defRPr/>
            </a:pPr>
            <a:r>
              <a:rPr lang="en-US" dirty="0" smtClean="0"/>
              <a:t>MAP gives teachers timely feedback</a:t>
            </a:r>
            <a:r>
              <a:rPr lang="en-US" baseline="0" dirty="0" smtClean="0"/>
              <a:t> </a:t>
            </a:r>
            <a:r>
              <a:rPr lang="en-US" dirty="0" smtClean="0"/>
              <a:t>on student progress throughout the school year</a:t>
            </a:r>
            <a:r>
              <a:rPr lang="en-US" baseline="0" dirty="0" smtClean="0"/>
              <a:t> that they can use </a:t>
            </a:r>
            <a:r>
              <a:rPr lang="en-US" dirty="0" smtClean="0"/>
              <a:t>this information to </a:t>
            </a:r>
            <a:r>
              <a:rPr lang="en-US" baseline="0" dirty="0" smtClean="0"/>
              <a:t>adjust instruction effectively</a:t>
            </a:r>
            <a:r>
              <a:rPr lang="en-US" dirty="0" smtClean="0"/>
              <a:t>. </a:t>
            </a:r>
          </a:p>
          <a:p>
            <a:pPr marL="0" marR="0" indent="0" algn="l" defTabSz="914405" rtl="0" eaLnBrk="1" fontAlgn="auto" latinLnBrk="0" hangingPunct="1">
              <a:lnSpc>
                <a:spcPct val="150000"/>
              </a:lnSpc>
              <a:buClrTx/>
              <a:buSzTx/>
              <a:buFontTx/>
              <a:buNone/>
              <a:tabLst/>
              <a:defRPr/>
            </a:pPr>
            <a:endParaRPr lang="en-US" b="0" baseline="0" dirty="0" smtClean="0">
              <a:solidFill>
                <a:schemeClr val="tx1"/>
              </a:solidFill>
            </a:endParaRPr>
          </a:p>
          <a:p>
            <a:pPr marL="0" marR="0" indent="0" algn="l" defTabSz="914405" rtl="0" eaLnBrk="1" fontAlgn="auto" latinLnBrk="0" hangingPunct="1">
              <a:lnSpc>
                <a:spcPct val="150000"/>
              </a:lnSpc>
              <a:buClrTx/>
              <a:buSzTx/>
              <a:buFontTx/>
              <a:buNone/>
              <a:tabLst/>
              <a:defRPr/>
            </a:pPr>
            <a:r>
              <a:rPr lang="en-US" b="0" baseline="0" dirty="0" smtClean="0">
                <a:solidFill>
                  <a:schemeClr val="tx1"/>
                </a:solidFill>
              </a:rPr>
              <a:t>MAP provides many advantages:</a:t>
            </a:r>
          </a:p>
          <a:p>
            <a:pPr marL="171450" marR="0" indent="-171450" algn="l" defTabSz="914405" rtl="0" eaLnBrk="1" fontAlgn="auto" latinLnBrk="0" hangingPunct="1">
              <a:lnSpc>
                <a:spcPct val="150000"/>
              </a:lnSpc>
              <a:buClrTx/>
              <a:buSzTx/>
              <a:buFont typeface="Arial"/>
              <a:buChar char="•"/>
              <a:tabLst/>
              <a:defRPr/>
            </a:pPr>
            <a:r>
              <a:rPr lang="en-US" b="0" baseline="0" dirty="0" smtClean="0">
                <a:solidFill>
                  <a:schemeClr val="tx1"/>
                </a:solidFill>
              </a:rPr>
              <a:t>It assesses proficiency in Math and Language usage in addition to Reading. </a:t>
            </a:r>
          </a:p>
          <a:p>
            <a:pPr marL="171450" marR="0" indent="-171450" algn="l" defTabSz="914405" rtl="0" eaLnBrk="1" fontAlgn="auto" latinLnBrk="0" hangingPunct="1">
              <a:lnSpc>
                <a:spcPct val="150000"/>
              </a:lnSpc>
              <a:buClrTx/>
              <a:buSzTx/>
              <a:buFont typeface="Arial"/>
              <a:buChar char="•"/>
              <a:tabLst/>
              <a:defRPr/>
            </a:pPr>
            <a:r>
              <a:rPr lang="en-US" b="0" baseline="0" dirty="0" smtClean="0">
                <a:solidFill>
                  <a:schemeClr val="tx1"/>
                </a:solidFill>
              </a:rPr>
              <a:t>It is computer-adaptive – i.e. the questions adapt in real-time to the student’s proficiency level. This appeals to students, because it isn’t a typical “mastery” test. </a:t>
            </a:r>
          </a:p>
          <a:p>
            <a:pPr marL="171450" marR="0" indent="-171450" algn="l" defTabSz="914405" rtl="0" eaLnBrk="1" fontAlgn="auto" latinLnBrk="0" hangingPunct="1">
              <a:lnSpc>
                <a:spcPct val="150000"/>
              </a:lnSpc>
              <a:buClrTx/>
              <a:buSzTx/>
              <a:buFont typeface="Arial"/>
              <a:buChar char="•"/>
              <a:tabLst/>
              <a:defRPr/>
            </a:pPr>
            <a:r>
              <a:rPr lang="en-US" b="0" baseline="0" dirty="0" smtClean="0">
                <a:solidFill>
                  <a:schemeClr val="tx1"/>
                </a:solidFill>
              </a:rPr>
              <a:t>It is implemented several times during the year and  provides quick, actionable feedback to teachers</a:t>
            </a:r>
          </a:p>
          <a:p>
            <a:pPr marL="171450" marR="0" indent="-171450" algn="l" defTabSz="914405" rtl="0" eaLnBrk="1" fontAlgn="auto" latinLnBrk="0" hangingPunct="1">
              <a:lnSpc>
                <a:spcPct val="150000"/>
              </a:lnSpc>
              <a:buClrTx/>
              <a:buSzTx/>
              <a:buFont typeface="Arial"/>
              <a:buChar char="•"/>
              <a:tabLst/>
              <a:defRPr/>
            </a:pPr>
            <a:r>
              <a:rPr lang="en-US" b="0" baseline="0" dirty="0" smtClean="0">
                <a:solidFill>
                  <a:schemeClr val="tx1"/>
                </a:solidFill>
              </a:rPr>
              <a:t>It is directly aligned to Common Core standards.</a:t>
            </a:r>
          </a:p>
          <a:p>
            <a:pPr marL="171450" marR="0" indent="-171450" algn="l" defTabSz="914405" rtl="0" eaLnBrk="1" fontAlgn="auto" latinLnBrk="0" hangingPunct="1">
              <a:lnSpc>
                <a:spcPct val="150000"/>
              </a:lnSpc>
              <a:buClrTx/>
              <a:buSzTx/>
              <a:buFont typeface="Arial"/>
              <a:buChar char="•"/>
              <a:tabLst/>
              <a:defRPr/>
            </a:pPr>
            <a:r>
              <a:rPr lang="en-US" b="0" baseline="0" dirty="0" smtClean="0">
                <a:solidFill>
                  <a:schemeClr val="tx1"/>
                </a:solidFill>
              </a:rPr>
              <a:t>It provides </a:t>
            </a:r>
            <a:r>
              <a:rPr lang="en-US" dirty="0" smtClean="0"/>
              <a:t>information on a student’s year to year growth.</a:t>
            </a:r>
          </a:p>
          <a:p>
            <a:pPr marL="171450" marR="0" indent="-171450" algn="l" defTabSz="914405" rtl="0" eaLnBrk="1" fontAlgn="auto" latinLnBrk="0" hangingPunct="1">
              <a:lnSpc>
                <a:spcPct val="150000"/>
              </a:lnSpc>
              <a:buClrTx/>
              <a:buSzTx/>
              <a:buFont typeface="Arial"/>
              <a:buChar char="•"/>
              <a:tabLst/>
              <a:defRPr/>
            </a:pPr>
            <a:r>
              <a:rPr lang="en-US" dirty="0" smtClean="0"/>
              <a:t>It takes less time than the previous HCPSS quarterly assessments.</a:t>
            </a:r>
          </a:p>
          <a:p>
            <a:pPr defTabSz="914405">
              <a:lnSpc>
                <a:spcPct val="150000"/>
              </a:lnSpc>
              <a:defRPr/>
            </a:pPr>
            <a:r>
              <a:rPr lang="en-US" dirty="0"/>
              <a:t>Students hand-carry results </a:t>
            </a:r>
            <a:r>
              <a:rPr lang="en-US" dirty="0" smtClean="0"/>
              <a:t>home a few weeks after the testing window ends.</a:t>
            </a:r>
            <a:endParaRPr lang="en-US" b="0" baseline="0" dirty="0" smtClean="0">
              <a:solidFill>
                <a:schemeClr val="tx1"/>
              </a:solidFill>
            </a:endParaRPr>
          </a:p>
          <a:p>
            <a:pPr defTabSz="914405">
              <a:lnSpc>
                <a:spcPct val="150000"/>
              </a:lnSpc>
              <a:buFontTx/>
              <a:buNone/>
              <a:defRPr/>
            </a:pPr>
            <a:endParaRPr lang="en-US" b="0" baseline="0" dirty="0" smtClean="0">
              <a:solidFill>
                <a:schemeClr val="tx1"/>
              </a:solidFill>
            </a:endParaRPr>
          </a:p>
          <a:p>
            <a:pPr>
              <a:lnSpc>
                <a:spcPct val="150000"/>
              </a:lnSpc>
            </a:pPr>
            <a:r>
              <a:rPr lang="en-US" kern="1200" dirty="0" smtClean="0">
                <a:solidFill>
                  <a:schemeClr val="tx1"/>
                </a:solidFill>
                <a:effectLst/>
              </a:rPr>
              <a:t>INSERT</a:t>
            </a:r>
            <a:r>
              <a:rPr lang="en-US" kern="1200" baseline="0" dirty="0" smtClean="0">
                <a:solidFill>
                  <a:schemeClr val="tx1"/>
                </a:solidFill>
                <a:effectLst/>
              </a:rPr>
              <a:t> TEST DATES</a:t>
            </a:r>
            <a:r>
              <a:rPr lang="en-US" kern="1200" dirty="0" smtClean="0">
                <a:solidFill>
                  <a:schemeClr val="tx1"/>
                </a:solidFill>
                <a:effectLst/>
              </a:rPr>
              <a:t>  </a:t>
            </a:r>
          </a:p>
          <a:p>
            <a:pPr defTabSz="914405">
              <a:lnSpc>
                <a:spcPct val="150000"/>
              </a:lnSpc>
              <a:buFontTx/>
              <a:buNone/>
              <a:defRPr/>
            </a:pPr>
            <a:endParaRPr lang="en-US" b="0" baseline="0" dirty="0" smtClean="0">
              <a:solidFill>
                <a:schemeClr val="tx1"/>
              </a:solidFil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t>14</a:t>
            </a:fld>
            <a:endParaRPr lang="en-US"/>
          </a:p>
        </p:txBody>
      </p:sp>
    </p:spTree>
    <p:extLst>
      <p:ext uri="{BB962C8B-B14F-4D97-AF65-F5344CB8AC3E}">
        <p14:creationId xmlns:p14="http://schemas.microsoft.com/office/powerpoint/2010/main" val="257843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0" y="393700"/>
            <a:ext cx="2806700" cy="2105025"/>
          </a:xfrm>
          <a:prstGeom prst="rect">
            <a:avLst/>
          </a:prstGeom>
        </p:spPr>
      </p:sp>
      <p:sp>
        <p:nvSpPr>
          <p:cNvPr id="3" name="Notes Placeholder 2"/>
          <p:cNvSpPr>
            <a:spLocks noGrp="1"/>
          </p:cNvSpPr>
          <p:nvPr>
            <p:ph type="body" idx="1"/>
          </p:nvPr>
        </p:nvSpPr>
        <p:spPr>
          <a:xfrm>
            <a:off x="381000" y="2498725"/>
            <a:ext cx="6096000" cy="6094413"/>
          </a:xfrm>
          <a:prstGeom prst="rect">
            <a:avLst/>
          </a:prstGeom>
        </p:spPr>
        <p:txBody>
          <a:bodyPr/>
          <a:lstStyle/>
          <a:p>
            <a:pPr>
              <a:lnSpc>
                <a:spcPts val="1740"/>
              </a:lnSpc>
            </a:pPr>
            <a:r>
              <a:rPr lang="en-US" b="1" dirty="0" err="1" smtClean="0"/>
              <a:t>CogAT</a:t>
            </a:r>
            <a:r>
              <a:rPr lang="en-US" b="1" dirty="0" smtClean="0"/>
              <a:t> – Grades 3-5</a:t>
            </a:r>
          </a:p>
          <a:p>
            <a:pPr>
              <a:lnSpc>
                <a:spcPts val="1740"/>
              </a:lnSpc>
            </a:pPr>
            <a:endParaRPr lang="en-US" b="0" baseline="0" dirty="0" smtClean="0">
              <a:cs typeface="Calibri"/>
            </a:endParaRPr>
          </a:p>
          <a:p>
            <a:pPr>
              <a:lnSpc>
                <a:spcPts val="1740"/>
              </a:lnSpc>
            </a:pPr>
            <a:r>
              <a:rPr lang="en-US" b="0" baseline="0" dirty="0" err="1" smtClean="0">
                <a:cs typeface="Calibri"/>
              </a:rPr>
              <a:t>CogAT</a:t>
            </a:r>
            <a:r>
              <a:rPr lang="en-US" b="0" baseline="0" dirty="0" smtClean="0">
                <a:cs typeface="Calibri"/>
              </a:rPr>
              <a:t> (Cognitive Abilities Test) is used to make student placement decisions for G/T programs. </a:t>
            </a:r>
            <a:r>
              <a:rPr lang="en-US" b="0" baseline="0" dirty="0" err="1" smtClean="0">
                <a:cs typeface="Calibri"/>
              </a:rPr>
              <a:t>CogAT</a:t>
            </a:r>
            <a:r>
              <a:rPr lang="en-US" b="0" baseline="0" dirty="0" smtClean="0">
                <a:cs typeface="Calibri"/>
              </a:rPr>
              <a:t> measures students’ verbal, quantitative and nonverbal reasoning abilities: the three </a:t>
            </a:r>
            <a:r>
              <a:rPr lang="en-US" b="0" dirty="0" smtClean="0">
                <a:cs typeface="Calibri"/>
              </a:rPr>
              <a:t>areas most closely related to success in school.</a:t>
            </a:r>
            <a:r>
              <a:rPr lang="en-US" b="0" baseline="0" dirty="0" smtClean="0">
                <a:cs typeface="Calibri"/>
              </a:rPr>
              <a:t> </a:t>
            </a:r>
          </a:p>
          <a:p>
            <a:pPr>
              <a:lnSpc>
                <a:spcPts val="1740"/>
              </a:lnSpc>
            </a:pPr>
            <a:endParaRPr lang="en-US" b="0" baseline="0" dirty="0" smtClean="0">
              <a:cs typeface="Calibri"/>
            </a:endParaRPr>
          </a:p>
          <a:p>
            <a:pPr marL="0" marR="0" indent="0" algn="l" defTabSz="457200" rtl="0" eaLnBrk="1" fontAlgn="auto" latinLnBrk="0" hangingPunct="1">
              <a:lnSpc>
                <a:spcPts val="1740"/>
              </a:lnSpc>
              <a:spcBef>
                <a:spcPts val="0"/>
              </a:spcBef>
              <a:spcAft>
                <a:spcPts val="0"/>
              </a:spcAft>
              <a:buClrTx/>
              <a:buSzTx/>
              <a:buFontTx/>
              <a:buNone/>
              <a:tabLst/>
              <a:defRPr/>
            </a:pPr>
            <a:r>
              <a:rPr lang="en-US" b="0" baseline="0" dirty="0" smtClean="0">
                <a:cs typeface="Calibri"/>
              </a:rPr>
              <a:t>We know that students who participate in our Gifted and Talented program are well-prepared for the rigorous opportunities that come later in high school and college. Our goal is to widen access to enriching learning opportunities for all students.</a:t>
            </a:r>
            <a:r>
              <a:rPr lang="en-US" b="0" dirty="0" smtClean="0">
                <a:cs typeface="Calibri"/>
              </a:rPr>
              <a:t> </a:t>
            </a:r>
            <a:r>
              <a:rPr lang="en-US" b="0" dirty="0" err="1" smtClean="0">
                <a:cs typeface="Calibri"/>
              </a:rPr>
              <a:t>CogAT</a:t>
            </a:r>
            <a:r>
              <a:rPr lang="en-US" b="0" dirty="0" smtClean="0">
                <a:cs typeface="Calibri"/>
              </a:rPr>
              <a:t> is only one of many pieces of data that </a:t>
            </a:r>
            <a:r>
              <a:rPr lang="en-US" dirty="0" smtClean="0">
                <a:cs typeface="Calibri"/>
              </a:rPr>
              <a:t>are</a:t>
            </a:r>
            <a:r>
              <a:rPr lang="en-US" b="0" dirty="0" smtClean="0">
                <a:cs typeface="Calibri"/>
              </a:rPr>
              <a:t> looked by a school based committee  to make placement decisions.</a:t>
            </a:r>
            <a:endParaRPr lang="en-US" b="0" baseline="0" dirty="0" smtClean="0">
              <a:cs typeface="Calibri"/>
            </a:endParaRPr>
          </a:p>
          <a:p>
            <a:pPr marL="0" marR="0" indent="0" algn="l" defTabSz="457200" rtl="0" eaLnBrk="1" fontAlgn="auto" latinLnBrk="0" hangingPunct="1">
              <a:lnSpc>
                <a:spcPts val="1740"/>
              </a:lnSpc>
              <a:spcBef>
                <a:spcPts val="0"/>
              </a:spcBef>
              <a:spcAft>
                <a:spcPts val="0"/>
              </a:spcAft>
              <a:buClrTx/>
              <a:buSzTx/>
              <a:buFontTx/>
              <a:buNone/>
              <a:tabLst/>
              <a:defRPr/>
            </a:pPr>
            <a:endParaRPr lang="en-US" b="0" baseline="0" dirty="0" smtClean="0">
              <a:cs typeface="Calibri"/>
            </a:endParaRPr>
          </a:p>
          <a:p>
            <a:pPr>
              <a:lnSpc>
                <a:spcPts val="1740"/>
              </a:lnSpc>
            </a:pPr>
            <a:r>
              <a:rPr lang="en-US" b="0" baseline="0" dirty="0" smtClean="0">
                <a:cs typeface="Calibri"/>
              </a:rPr>
              <a:t>The </a:t>
            </a:r>
            <a:r>
              <a:rPr lang="en-US" b="0" baseline="0" dirty="0" err="1" smtClean="0">
                <a:cs typeface="Calibri"/>
              </a:rPr>
              <a:t>CoGAT</a:t>
            </a:r>
            <a:r>
              <a:rPr lang="en-US" b="0" baseline="0" dirty="0" smtClean="0">
                <a:cs typeface="Calibri"/>
              </a:rPr>
              <a:t> provides a wealth of data that is not measured by other tests. This data is very useful in identifying students who would benefit from GT coursework, and is valuable to teachers of all students in tailoring instruction to meet student needs:</a:t>
            </a:r>
          </a:p>
          <a:p>
            <a:pPr marL="171450" lvl="0" indent="-171450">
              <a:lnSpc>
                <a:spcPts val="1740"/>
              </a:lnSpc>
              <a:buFont typeface="Arial"/>
              <a:buChar char="•"/>
            </a:pPr>
            <a:r>
              <a:rPr lang="en-US" b="0" dirty="0" err="1" smtClean="0">
                <a:cs typeface="Calibri"/>
              </a:rPr>
              <a:t>CogAT</a:t>
            </a:r>
            <a:r>
              <a:rPr lang="en-US" b="0" dirty="0" smtClean="0">
                <a:cs typeface="Calibri"/>
              </a:rPr>
              <a:t> measures learned reasoning abilities.</a:t>
            </a:r>
            <a:r>
              <a:rPr lang="en-US" b="0" baseline="0" dirty="0" smtClean="0">
                <a:cs typeface="Calibri"/>
              </a:rPr>
              <a:t> These include a</a:t>
            </a:r>
            <a:r>
              <a:rPr lang="en-US" b="0" dirty="0" smtClean="0">
                <a:cs typeface="Calibri"/>
              </a:rPr>
              <a:t>bilities developed through both in-school or out-of-school experiences.</a:t>
            </a:r>
            <a:r>
              <a:rPr lang="en-US" b="0" baseline="0" dirty="0" smtClean="0">
                <a:cs typeface="Calibri"/>
              </a:rPr>
              <a:t>  </a:t>
            </a:r>
            <a:r>
              <a:rPr lang="en-US" b="0" dirty="0" smtClean="0">
                <a:cs typeface="Calibri"/>
              </a:rPr>
              <a:t>Each</a:t>
            </a:r>
            <a:r>
              <a:rPr lang="en-US" b="0" baseline="0" dirty="0" smtClean="0">
                <a:cs typeface="Calibri"/>
              </a:rPr>
              <a:t> of the three subtest areas </a:t>
            </a:r>
            <a:r>
              <a:rPr lang="en-US" b="0" dirty="0" smtClean="0">
                <a:cs typeface="Calibri"/>
              </a:rPr>
              <a:t>make use of multiple test formats.</a:t>
            </a:r>
            <a:r>
              <a:rPr lang="en-US" b="0" baseline="0" dirty="0" smtClean="0">
                <a:cs typeface="Calibri"/>
              </a:rPr>
              <a:t> This </a:t>
            </a:r>
            <a:r>
              <a:rPr lang="en-US" b="0" dirty="0" smtClean="0">
                <a:cs typeface="Calibri"/>
              </a:rPr>
              <a:t>increases both the fairness and the validity of the scores.</a:t>
            </a:r>
            <a:r>
              <a:rPr lang="en-US" b="0" baseline="0" dirty="0" smtClean="0">
                <a:cs typeface="Calibri"/>
              </a:rPr>
              <a:t> </a:t>
            </a:r>
            <a:endParaRPr lang="en-US" b="0" dirty="0" smtClean="0">
              <a:cs typeface="Calibri"/>
            </a:endParaRPr>
          </a:p>
          <a:p>
            <a:pPr marL="171450" indent="-171450">
              <a:lnSpc>
                <a:spcPts val="1740"/>
              </a:lnSpc>
              <a:buFont typeface="Arial"/>
              <a:buChar char="•"/>
            </a:pPr>
            <a:r>
              <a:rPr lang="en-US" b="0" dirty="0" smtClean="0">
                <a:cs typeface="Calibri"/>
              </a:rPr>
              <a:t>The Verbal portion of the test measures flexibility, fluency, and</a:t>
            </a:r>
            <a:r>
              <a:rPr lang="en-US" b="0" baseline="0" dirty="0" smtClean="0">
                <a:cs typeface="Calibri"/>
              </a:rPr>
              <a:t> </a:t>
            </a:r>
            <a:r>
              <a:rPr lang="en-US" b="0" dirty="0" smtClean="0">
                <a:cs typeface="Calibri"/>
              </a:rPr>
              <a:t>adaptability in reasoning and solving verbal problems. These play an important role in reading comprehension, critical thinking, writing, and virtually all verbal learning tasks. </a:t>
            </a:r>
          </a:p>
          <a:p>
            <a:pPr marL="171450" marR="0" indent="-171450" algn="l" defTabSz="914400" rtl="0" eaLnBrk="1" fontAlgn="auto" latinLnBrk="0" hangingPunct="1">
              <a:lnSpc>
                <a:spcPts val="1740"/>
              </a:lnSpc>
              <a:buClrTx/>
              <a:buSzTx/>
              <a:buFont typeface="Arial"/>
              <a:buChar char="•"/>
              <a:tabLst/>
              <a:defRPr/>
            </a:pPr>
            <a:r>
              <a:rPr lang="en-US" b="0" dirty="0" smtClean="0">
                <a:cs typeface="Calibri"/>
              </a:rPr>
              <a:t>The Quantitative portion measures quantitative</a:t>
            </a:r>
            <a:r>
              <a:rPr lang="en-US" b="0" baseline="0" dirty="0" smtClean="0">
                <a:cs typeface="Calibri"/>
              </a:rPr>
              <a:t> </a:t>
            </a:r>
            <a:r>
              <a:rPr lang="en-US" b="0" dirty="0" smtClean="0">
                <a:cs typeface="Calibri"/>
              </a:rPr>
              <a:t>reasoning skills that are significantly related to problem solving in mathematics and other disciplines.</a:t>
            </a:r>
          </a:p>
          <a:p>
            <a:pPr marL="171450" indent="-171450">
              <a:lnSpc>
                <a:spcPts val="1740"/>
              </a:lnSpc>
              <a:buFont typeface="Arial"/>
              <a:buChar char="•"/>
            </a:pPr>
            <a:r>
              <a:rPr lang="en-US" b="0" dirty="0" smtClean="0">
                <a:cs typeface="Calibri"/>
              </a:rPr>
              <a:t>The Nonverbal portion measures a</a:t>
            </a:r>
            <a:r>
              <a:rPr lang="en-US" b="0" baseline="0" dirty="0" smtClean="0">
                <a:cs typeface="Calibri"/>
              </a:rPr>
              <a:t> student’s ability to </a:t>
            </a:r>
            <a:r>
              <a:rPr lang="en-US" b="0" dirty="0" smtClean="0">
                <a:cs typeface="Calibri"/>
              </a:rPr>
              <a:t>invent and implement strategies for solving novel problems. </a:t>
            </a:r>
          </a:p>
          <a:p>
            <a:pPr marL="171450" indent="-171450">
              <a:lnSpc>
                <a:spcPts val="1740"/>
              </a:lnSpc>
              <a:buFont typeface="Arial"/>
              <a:buChar char="•"/>
            </a:pPr>
            <a:endParaRPr lang="en-US" dirty="0">
              <a:cs typeface="Calibri"/>
            </a:endParaRPr>
          </a:p>
          <a:p>
            <a:pPr>
              <a:lnSpc>
                <a:spcPts val="1740"/>
              </a:lnSpc>
            </a:pPr>
            <a:r>
              <a:rPr lang="en-US" dirty="0" smtClean="0"/>
              <a:t>Results are mailed home with placement recommendations in the Spring.</a:t>
            </a:r>
            <a:endParaRPr lang="en-US" dirty="0"/>
          </a:p>
          <a:p>
            <a:pPr>
              <a:lnSpc>
                <a:spcPts val="1740"/>
              </a:lnSpc>
            </a:pPr>
            <a:endParaRPr lang="en-US" b="0" dirty="0" smtClean="0">
              <a:cs typeface="Calibri"/>
            </a:endParaRPr>
          </a:p>
          <a:p>
            <a:pPr marL="0" indent="0">
              <a:lnSpc>
                <a:spcPts val="1740"/>
              </a:lnSpc>
              <a:buNone/>
            </a:pPr>
            <a:endParaRPr lang="en-US" b="0" dirty="0" smtClean="0">
              <a:cs typeface="Calibri"/>
            </a:endParaRPr>
          </a:p>
          <a:p>
            <a:pPr lvl="1">
              <a:lnSpc>
                <a:spcPts val="1740"/>
              </a:lnSpc>
            </a:pPr>
            <a:endParaRPr lang="en-US" b="0" dirty="0">
              <a:cs typeface="Calibri"/>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t>15</a:t>
            </a:fld>
            <a:endParaRPr lang="en-US"/>
          </a:p>
        </p:txBody>
      </p:sp>
    </p:spTree>
    <p:extLst>
      <p:ext uri="{BB962C8B-B14F-4D97-AF65-F5344CB8AC3E}">
        <p14:creationId xmlns:p14="http://schemas.microsoft.com/office/powerpoint/2010/main" val="320076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a:ea typeface="+mn-ea"/>
                <a:cs typeface="+mn-cs"/>
              </a:rPr>
              <a:t>The K-12 science curriculum is aligned to the </a:t>
            </a:r>
            <a:r>
              <a:rPr lang="en-US" sz="1200" b="1" kern="1200" dirty="0" smtClean="0">
                <a:solidFill>
                  <a:schemeClr val="tx1"/>
                </a:solidFill>
                <a:latin typeface="Arial"/>
                <a:ea typeface="+mn-ea"/>
                <a:cs typeface="+mn-cs"/>
              </a:rPr>
              <a:t>Next Generation Science Standards (NGSS)</a:t>
            </a:r>
            <a:r>
              <a:rPr lang="en-US" sz="1200" kern="1200" dirty="0" smtClean="0">
                <a:solidFill>
                  <a:schemeClr val="tx1"/>
                </a:solidFill>
                <a:latin typeface="Arial"/>
                <a:ea typeface="+mn-ea"/>
                <a:cs typeface="+mn-cs"/>
              </a:rPr>
              <a:t>, which were jointly developed by professional scientists and educators. </a:t>
            </a:r>
            <a:r>
              <a:rPr lang="en-US" sz="1200" b="0" i="0" kern="1200" dirty="0" smtClean="0">
                <a:latin typeface="Arial"/>
                <a:ea typeface="+mn-ea"/>
                <a:cs typeface="+mn-cs"/>
              </a:rPr>
              <a:t>Maryland</a:t>
            </a:r>
            <a:r>
              <a:rPr lang="en-US" sz="1200" b="0" i="0" kern="1200" baseline="0" dirty="0" smtClean="0">
                <a:latin typeface="Arial"/>
                <a:ea typeface="+mn-ea"/>
                <a:cs typeface="+mn-cs"/>
              </a:rPr>
              <a:t> adopted the Next Generation Science standards as the Maryland Science Standards in 2013.  </a:t>
            </a:r>
            <a:endParaRPr lang="en-US" sz="1200" b="0" i="0" kern="1200" dirty="0" smtClean="0">
              <a:latin typeface="Arial"/>
              <a:ea typeface="+mn-ea"/>
              <a:cs typeface="+mn-cs"/>
            </a:endParaRPr>
          </a:p>
          <a:p>
            <a:endParaRPr lang="en-US" sz="1200" kern="1200" dirty="0" smtClean="0">
              <a:latin typeface="Arial"/>
              <a:ea typeface="+mn-ea"/>
              <a:cs typeface="+mn-cs"/>
            </a:endParaRPr>
          </a:p>
          <a:p>
            <a:r>
              <a:rPr lang="en-US" sz="1200" kern="1200" dirty="0" smtClean="0">
                <a:solidFill>
                  <a:schemeClr val="tx1"/>
                </a:solidFill>
                <a:latin typeface="Arial"/>
                <a:ea typeface="+mn-ea"/>
                <a:cs typeface="+mn-cs"/>
              </a:rPr>
              <a:t>The NGSS </a:t>
            </a:r>
            <a:r>
              <a:rPr lang="en-US" sz="1200" b="0" i="0" kern="1200" dirty="0" smtClean="0">
                <a:solidFill>
                  <a:schemeClr val="tx1"/>
                </a:solidFill>
                <a:latin typeface="Arial"/>
                <a:ea typeface="+mn-ea"/>
                <a:cs typeface="+mn-cs"/>
              </a:rPr>
              <a:t>combine and emphasize</a:t>
            </a:r>
            <a:r>
              <a:rPr lang="en-US" sz="1200" b="0" i="0" kern="1200" baseline="0" dirty="0" smtClean="0">
                <a:solidFill>
                  <a:schemeClr val="tx1"/>
                </a:solidFill>
                <a:latin typeface="Arial"/>
                <a:ea typeface="+mn-ea"/>
                <a:cs typeface="+mn-cs"/>
              </a:rPr>
              <a:t> </a:t>
            </a:r>
            <a:r>
              <a:rPr lang="en-US" sz="1200" kern="1200" dirty="0" smtClean="0">
                <a:solidFill>
                  <a:schemeClr val="tx1"/>
                </a:solidFill>
                <a:latin typeface="Arial"/>
                <a:ea typeface="+mn-ea"/>
                <a:cs typeface="+mn-cs"/>
              </a:rPr>
              <a:t>scientific and engineering practices, crosscutting concepts, and core ideas in science that all K-12 students should master in order to prepare for success in college and 21st century careers.</a:t>
            </a:r>
          </a:p>
          <a:p>
            <a:endParaRPr lang="en-US" sz="1200" kern="1200" dirty="0" smtClean="0">
              <a:solidFill>
                <a:schemeClr val="tx1"/>
              </a:solidFill>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The HCPSS science curriculum integrates science and engineering practices with important disciplinary ideas from the three major scientific disciplines: earth/space science, life science (biology), and physical science (chemistry and physics)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The science curriculum is designed to prepare students with sufficient core knowledge so they can later acquire additional information on their own, because science knowledge is continually expanding.  </a:t>
            </a:r>
          </a:p>
          <a:p>
            <a:endParaRPr lang="en-US" sz="1200" kern="1200" dirty="0" smtClean="0">
              <a:solidFill>
                <a:schemeClr val="tx1"/>
              </a:solidFill>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Our goal is to develop science literacy and a solid foundation for success in higher education and careers in science or engineering. </a:t>
            </a:r>
          </a:p>
          <a:p>
            <a:endParaRPr lang="en-US" sz="1200" kern="1200" dirty="0" smtClean="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16</a:t>
            </a:fld>
            <a:endParaRPr lang="en-US" dirty="0"/>
          </a:p>
        </p:txBody>
      </p:sp>
    </p:spTree>
    <p:extLst>
      <p:ext uri="{BB962C8B-B14F-4D97-AF65-F5344CB8AC3E}">
        <p14:creationId xmlns:p14="http://schemas.microsoft.com/office/powerpoint/2010/main" val="638478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The HCPSS science curriculum integrates science and engineering practices with important disciplinary ideas from the three major scientific disciplines: earth/space science, life science (biology), and physical science (chemistry and physics).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Students</a:t>
            </a:r>
            <a:r>
              <a:rPr lang="en-US" sz="1200" kern="1200" baseline="0" dirty="0" smtClean="0">
                <a:solidFill>
                  <a:schemeClr val="tx1"/>
                </a:solidFill>
                <a:latin typeface="Arial"/>
                <a:ea typeface="+mn-ea"/>
                <a:cs typeface="+mn-cs"/>
              </a:rPr>
              <a:t> have science instruction each quarter.  The units are designed to integrate the Three Dimensions of NGSS.  They focus on an overarching question, relate to real life, and typically involve applying the science learned to solve an engineering problem.</a:t>
            </a:r>
          </a:p>
        </p:txBody>
      </p:sp>
      <p:sp>
        <p:nvSpPr>
          <p:cNvPr id="4" name="Slide Number Placeholder 3"/>
          <p:cNvSpPr>
            <a:spLocks noGrp="1"/>
          </p:cNvSpPr>
          <p:nvPr>
            <p:ph type="sldNum" sz="quarter" idx="10"/>
          </p:nvPr>
        </p:nvSpPr>
        <p:spPr/>
        <p:txBody>
          <a:bodyPr/>
          <a:lstStyle/>
          <a:p>
            <a:fld id="{A0DC3A75-ED01-7E47-BE8B-DB71DE3AF7F5}" type="slidenum">
              <a:rPr lang="en-US" smtClean="0"/>
              <a:pPr/>
              <a:t>17</a:t>
            </a:fld>
            <a:endParaRPr lang="en-US" dirty="0"/>
          </a:p>
        </p:txBody>
      </p:sp>
    </p:spTree>
    <p:extLst>
      <p:ext uri="{BB962C8B-B14F-4D97-AF65-F5344CB8AC3E}">
        <p14:creationId xmlns:p14="http://schemas.microsoft.com/office/powerpoint/2010/main" val="638478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a:xfrm>
            <a:off x="441739" y="3313042"/>
            <a:ext cx="5963477" cy="5665857"/>
          </a:xfrm>
        </p:spPr>
        <p:txBody>
          <a:bodyPr/>
          <a:lstStyle/>
          <a:p>
            <a:r>
              <a:rPr lang="en-US" sz="1200" kern="1200" dirty="0" smtClean="0">
                <a:solidFill>
                  <a:schemeClr val="tx1"/>
                </a:solidFill>
                <a:latin typeface="Arial"/>
                <a:ea typeface="+mn-ea"/>
                <a:cs typeface="+mn-cs"/>
              </a:rPr>
              <a:t>MISA (Maryland Integrated Science Assessment) is the new standardized science assessment aligned to the NGSS. MISA will cover all science disciplines: Earth/Space science, Life Science,</a:t>
            </a:r>
            <a:r>
              <a:rPr lang="en-US" sz="1200" kern="1200" baseline="0" dirty="0" smtClean="0">
                <a:solidFill>
                  <a:schemeClr val="tx1"/>
                </a:solidFill>
                <a:latin typeface="Arial"/>
                <a:ea typeface="+mn-ea"/>
                <a:cs typeface="+mn-cs"/>
              </a:rPr>
              <a:t> </a:t>
            </a:r>
            <a:r>
              <a:rPr lang="en-US" sz="1200" kern="1200" dirty="0" smtClean="0">
                <a:solidFill>
                  <a:schemeClr val="tx1"/>
                </a:solidFill>
                <a:latin typeface="Arial"/>
                <a:ea typeface="+mn-ea"/>
                <a:cs typeface="+mn-cs"/>
              </a:rPr>
              <a:t> Physical Science,</a:t>
            </a:r>
            <a:r>
              <a:rPr lang="en-US" sz="1200" kern="1200" baseline="0" dirty="0" smtClean="0">
                <a:solidFill>
                  <a:schemeClr val="tx1"/>
                </a:solidFill>
                <a:latin typeface="Arial"/>
                <a:ea typeface="+mn-ea"/>
                <a:cs typeface="+mn-cs"/>
              </a:rPr>
              <a:t> </a:t>
            </a:r>
            <a:r>
              <a:rPr lang="en-US" sz="1200" kern="1200" baseline="0" smtClean="0">
                <a:solidFill>
                  <a:schemeClr val="tx1"/>
                </a:solidFill>
                <a:latin typeface="Arial"/>
                <a:ea typeface="+mn-ea"/>
                <a:cs typeface="+mn-cs"/>
              </a:rPr>
              <a:t>and Engineering</a:t>
            </a:r>
            <a:r>
              <a:rPr lang="en-US" sz="1200" kern="1200" smtClean="0">
                <a:solidFill>
                  <a:schemeClr val="tx1"/>
                </a:solidFill>
                <a:latin typeface="Arial"/>
                <a:ea typeface="+mn-ea"/>
                <a:cs typeface="+mn-cs"/>
              </a:rPr>
              <a:t>. </a:t>
            </a:r>
            <a:r>
              <a:rPr lang="en-US" sz="1200" kern="1200" dirty="0" smtClean="0">
                <a:solidFill>
                  <a:schemeClr val="tx1"/>
                </a:solidFill>
                <a:latin typeface="Arial"/>
                <a:ea typeface="+mn-ea"/>
                <a:cs typeface="+mn-cs"/>
              </a:rPr>
              <a:t>MISA will take the place of MSA Science.</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Our goal is to teach to help students be scientifically literate, rather than teaching to pass a standardized test. Thus, MISA is not aligned to any unit of</a:t>
            </a:r>
            <a:r>
              <a:rPr lang="en-US" sz="1200" kern="1200" baseline="0" dirty="0" smtClean="0">
                <a:solidFill>
                  <a:schemeClr val="tx1"/>
                </a:solidFill>
                <a:latin typeface="Arial"/>
                <a:ea typeface="+mn-ea"/>
                <a:cs typeface="+mn-cs"/>
              </a:rPr>
              <a:t> study or specific content to memorize. </a:t>
            </a:r>
            <a:endParaRPr lang="en-US" sz="1200" kern="1200" dirty="0" smtClean="0">
              <a:solidFill>
                <a:schemeClr val="tx1"/>
              </a:solidFill>
              <a:latin typeface="Arial"/>
              <a:ea typeface="+mn-ea"/>
              <a:cs typeface="+mn-cs"/>
            </a:endParaRP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MISA, for elementary students,</a:t>
            </a:r>
            <a:r>
              <a:rPr lang="en-US" sz="1200" kern="1200" baseline="0" dirty="0" smtClean="0">
                <a:solidFill>
                  <a:schemeClr val="tx1"/>
                </a:solidFill>
                <a:latin typeface="Arial"/>
                <a:ea typeface="+mn-ea"/>
                <a:cs typeface="+mn-cs"/>
              </a:rPr>
              <a:t> </a:t>
            </a:r>
            <a:r>
              <a:rPr lang="en-US" sz="1200" kern="1200" dirty="0" smtClean="0">
                <a:solidFill>
                  <a:schemeClr val="tx1"/>
                </a:solidFill>
                <a:latin typeface="Arial"/>
                <a:ea typeface="+mn-ea"/>
                <a:cs typeface="+mn-cs"/>
              </a:rPr>
              <a:t>will take</a:t>
            </a:r>
            <a:r>
              <a:rPr lang="en-US" sz="1200" kern="1200" baseline="0" dirty="0" smtClean="0">
                <a:solidFill>
                  <a:schemeClr val="tx1"/>
                </a:solidFill>
                <a:latin typeface="Arial"/>
                <a:ea typeface="+mn-ea"/>
                <a:cs typeface="+mn-cs"/>
              </a:rPr>
              <a:t> place this school </a:t>
            </a:r>
            <a:r>
              <a:rPr lang="en-US" sz="1200" kern="1200" dirty="0" smtClean="0">
                <a:solidFill>
                  <a:schemeClr val="tx1"/>
                </a:solidFill>
                <a:latin typeface="Arial"/>
                <a:ea typeface="+mn-ea"/>
                <a:cs typeface="+mn-cs"/>
              </a:rPr>
              <a:t>2016-17. Revisions to the elementary science curriculum have been underway for the last three years, to</a:t>
            </a:r>
            <a:r>
              <a:rPr lang="en-US" sz="1200" kern="1200" baseline="0" dirty="0" smtClean="0">
                <a:solidFill>
                  <a:schemeClr val="tx1"/>
                </a:solidFill>
                <a:latin typeface="Arial"/>
                <a:ea typeface="+mn-ea"/>
                <a:cs typeface="+mn-cs"/>
              </a:rPr>
              <a:t> ensure that students taking the MISA in fifth grade, have been taught using the Three Dimensions of NGSS since third grade.</a:t>
            </a:r>
            <a:endParaRPr lang="en-US" sz="1200" kern="1200" dirty="0" smtClean="0">
              <a:solidFill>
                <a:schemeClr val="tx1"/>
              </a:solidFill>
              <a:latin typeface="Arial"/>
              <a:ea typeface="+mn-ea"/>
              <a:cs typeface="+mn-cs"/>
            </a:endParaRP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HCPSS will share details</a:t>
            </a:r>
            <a:r>
              <a:rPr lang="en-US" sz="1200" kern="1200" baseline="0" dirty="0" smtClean="0">
                <a:solidFill>
                  <a:schemeClr val="tx1"/>
                </a:solidFill>
                <a:latin typeface="Arial"/>
                <a:ea typeface="+mn-ea"/>
                <a:cs typeface="+mn-cs"/>
              </a:rPr>
              <a:t> about the new NGSS-aligned science curriculum and MISA testing over the following months.</a:t>
            </a: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18</a:t>
            </a:fld>
            <a:endParaRPr lang="en-US" dirty="0"/>
          </a:p>
        </p:txBody>
      </p:sp>
    </p:spTree>
    <p:extLst>
      <p:ext uri="{BB962C8B-B14F-4D97-AF65-F5344CB8AC3E}">
        <p14:creationId xmlns:p14="http://schemas.microsoft.com/office/powerpoint/2010/main" val="63847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dirty="0" smtClean="0"/>
              <a:t>Parents and families play an important</a:t>
            </a:r>
            <a:r>
              <a:rPr lang="en-US" baseline="0" dirty="0" smtClean="0"/>
              <a:t> role in strengths development. </a:t>
            </a:r>
          </a:p>
          <a:p>
            <a:endParaRPr lang="en-US" baseline="0" dirty="0" smtClean="0"/>
          </a:p>
          <a:p>
            <a:r>
              <a:rPr lang="en-US" baseline="0" dirty="0" smtClean="0"/>
              <a:t>Parents of 4</a:t>
            </a:r>
            <a:r>
              <a:rPr lang="en-US" baseline="30000" dirty="0" smtClean="0"/>
              <a:t>th</a:t>
            </a:r>
            <a:r>
              <a:rPr lang="en-US" baseline="0" dirty="0" smtClean="0"/>
              <a:t> and 5</a:t>
            </a:r>
            <a:r>
              <a:rPr lang="en-US" baseline="30000" dirty="0" smtClean="0"/>
              <a:t>th</a:t>
            </a:r>
            <a:r>
              <a:rPr lang="en-US" baseline="0" dirty="0" smtClean="0"/>
              <a:t> graders  will be informed of their child’s top 3 strengths, and will receive a Parent </a:t>
            </a:r>
            <a:r>
              <a:rPr lang="en-US" baseline="0" dirty="0" err="1" smtClean="0"/>
              <a:t>Toolbook</a:t>
            </a:r>
            <a:r>
              <a:rPr lang="en-US" baseline="0" dirty="0" smtClean="0"/>
              <a:t> and other resources that can help you talk with and reinforce these concepts at home.</a:t>
            </a:r>
          </a:p>
          <a:p>
            <a:endParaRPr lang="en-US" baseline="0" dirty="0" smtClean="0"/>
          </a:p>
          <a:p>
            <a:r>
              <a:rPr lang="en-US" baseline="0" dirty="0" smtClean="0"/>
              <a:t>You can expect a discussion around your child’s strengths during parent-teacher conferences.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8D4BE4D-1174-9D43-B89F-5D40D9B43CE4}" type="slidenum">
              <a:rPr lang="en-US" smtClean="0"/>
              <a:t>19</a:t>
            </a:fld>
            <a:endParaRPr lang="en-US"/>
          </a:p>
        </p:txBody>
      </p:sp>
    </p:spTree>
    <p:extLst>
      <p:ext uri="{BB962C8B-B14F-4D97-AF65-F5344CB8AC3E}">
        <p14:creationId xmlns:p14="http://schemas.microsoft.com/office/powerpoint/2010/main" val="257767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8" y="317500"/>
            <a:ext cx="3657600" cy="2743200"/>
          </a:xfrm>
        </p:spPr>
      </p:sp>
      <p:sp>
        <p:nvSpPr>
          <p:cNvPr id="3" name="Notes Placeholder 2"/>
          <p:cNvSpPr>
            <a:spLocks noGrp="1"/>
          </p:cNvSpPr>
          <p:nvPr>
            <p:ph type="body" idx="1"/>
          </p:nvPr>
        </p:nvSpPr>
        <p:spPr>
          <a:xfrm>
            <a:off x="685800" y="3254375"/>
            <a:ext cx="5916092" cy="5430837"/>
          </a:xfrm>
        </p:spPr>
        <p:txBody>
          <a:bodyPr/>
          <a:lstStyle/>
          <a:p>
            <a:pPr>
              <a:lnSpc>
                <a:spcPct val="150000"/>
              </a:lnSpc>
            </a:pPr>
            <a:r>
              <a:rPr lang="en-US" sz="1200" kern="1200" dirty="0" smtClean="0">
                <a:solidFill>
                  <a:schemeClr val="tx1"/>
                </a:solidFill>
                <a:effectLst/>
                <a:ea typeface="+mn-ea"/>
                <a:cs typeface="Calibri"/>
              </a:rPr>
              <a:t>Howard</a:t>
            </a:r>
            <a:r>
              <a:rPr lang="en-US" sz="1200" kern="1200" baseline="0" dirty="0" smtClean="0">
                <a:solidFill>
                  <a:schemeClr val="tx1"/>
                </a:solidFill>
                <a:effectLst/>
                <a:ea typeface="+mn-ea"/>
                <a:cs typeface="Calibri"/>
              </a:rPr>
              <a:t> County Public School System is entering the 4</a:t>
            </a:r>
            <a:r>
              <a:rPr lang="en-US" sz="1200" kern="1200" baseline="30000" dirty="0" smtClean="0">
                <a:solidFill>
                  <a:schemeClr val="tx1"/>
                </a:solidFill>
                <a:effectLst/>
                <a:ea typeface="+mn-ea"/>
                <a:cs typeface="Calibri"/>
              </a:rPr>
              <a:t>th</a:t>
            </a:r>
            <a:r>
              <a:rPr lang="en-US" sz="1200" kern="1200" baseline="0" dirty="0" smtClean="0">
                <a:solidFill>
                  <a:schemeClr val="tx1"/>
                </a:solidFill>
                <a:effectLst/>
                <a:ea typeface="+mn-ea"/>
                <a:cs typeface="Calibri"/>
              </a:rPr>
              <a:t> year of a 5-year strategic plan: Vision 2018: Fulfilling the promise of preparation.</a:t>
            </a:r>
          </a:p>
          <a:p>
            <a:pPr>
              <a:lnSpc>
                <a:spcPct val="150000"/>
              </a:lnSpc>
            </a:pPr>
            <a:endParaRPr lang="en-US" sz="1200" kern="1200" baseline="0" dirty="0" smtClean="0">
              <a:solidFill>
                <a:schemeClr val="tx1"/>
              </a:solidFill>
              <a:effectLst/>
              <a:ea typeface="+mn-ea"/>
              <a:cs typeface="Calibri"/>
            </a:endParaRPr>
          </a:p>
          <a:p>
            <a:pPr marL="0" marR="0" indent="0" algn="l" defTabSz="457200" rtl="0" eaLnBrk="1" fontAlgn="auto" latinLnBrk="0" hangingPunct="1">
              <a:lnSpc>
                <a:spcPct val="150000"/>
              </a:lnSpc>
              <a:spcBef>
                <a:spcPts val="0"/>
              </a:spcBef>
              <a:spcAft>
                <a:spcPts val="0"/>
              </a:spcAft>
              <a:buClrTx/>
              <a:buSzTx/>
              <a:buFontTx/>
              <a:buNone/>
              <a:tabLst/>
              <a:defRPr/>
            </a:pPr>
            <a:r>
              <a:rPr lang="en-US" kern="1200" dirty="0" smtClean="0">
                <a:solidFill>
                  <a:schemeClr val="tx1"/>
                </a:solidFill>
                <a:effectLst/>
              </a:rPr>
              <a:t>Vision 2018 </a:t>
            </a:r>
            <a:r>
              <a:rPr lang="en-US" kern="1200" baseline="0" dirty="0" smtClean="0">
                <a:solidFill>
                  <a:schemeClr val="tx1"/>
                </a:solidFill>
                <a:effectLst/>
              </a:rPr>
              <a:t>is our roadmap toward becoming a </a:t>
            </a:r>
            <a:r>
              <a:rPr lang="en-US" kern="1200" dirty="0" smtClean="0">
                <a:solidFill>
                  <a:schemeClr val="tx1"/>
                </a:solidFill>
                <a:effectLst/>
              </a:rPr>
              <a:t>world-class school system that fulfills the </a:t>
            </a:r>
            <a:r>
              <a:rPr lang="en-US" i="1" kern="1200" dirty="0" smtClean="0">
                <a:solidFill>
                  <a:schemeClr val="tx1"/>
                </a:solidFill>
                <a:effectLst/>
              </a:rPr>
              <a:t>promise of preparation</a:t>
            </a:r>
            <a:r>
              <a:rPr lang="en-US" kern="1200" dirty="0" smtClean="0">
                <a:solidFill>
                  <a:schemeClr val="tx1"/>
                </a:solidFill>
                <a:effectLst/>
              </a:rPr>
              <a:t> to every student. </a:t>
            </a:r>
            <a:r>
              <a:rPr lang="en-US" sz="1200" kern="1200" dirty="0" smtClean="0">
                <a:solidFill>
                  <a:schemeClr val="tx1"/>
                </a:solidFill>
                <a:effectLst/>
                <a:ea typeface="+mn-ea"/>
                <a:cs typeface="Calibri"/>
              </a:rPr>
              <a:t>Th</a:t>
            </a:r>
            <a:r>
              <a:rPr lang="en-US" sz="1200" kern="1200" baseline="0" dirty="0" smtClean="0">
                <a:solidFill>
                  <a:schemeClr val="tx1"/>
                </a:solidFill>
                <a:effectLst/>
                <a:ea typeface="+mn-ea"/>
                <a:cs typeface="Calibri"/>
              </a:rPr>
              <a:t>e promise of preparation means that every child develops the skills and knowledge they need to succeed in college, without the need for remedial courses, or in a high-wage career by the time they graduate high school.</a:t>
            </a:r>
            <a:endParaRPr lang="en-US" sz="1200" kern="1200" dirty="0" smtClean="0">
              <a:solidFill>
                <a:schemeClr val="tx1"/>
              </a:solidFill>
              <a:effectLst/>
              <a:ea typeface="+mn-ea"/>
              <a:cs typeface="Calibri"/>
            </a:endParaRPr>
          </a:p>
          <a:p>
            <a:pPr>
              <a:lnSpc>
                <a:spcPct val="150000"/>
              </a:lnSpc>
            </a:pPr>
            <a:endParaRPr lang="en-US" sz="1200" kern="1200" baseline="0" dirty="0" smtClean="0">
              <a:solidFill>
                <a:schemeClr val="tx1"/>
              </a:solidFill>
              <a:effectLst/>
              <a:ea typeface="+mn-ea"/>
              <a:cs typeface="Calibri"/>
            </a:endParaRPr>
          </a:p>
          <a:p>
            <a:pPr>
              <a:lnSpc>
                <a:spcPct val="150000"/>
              </a:lnSpc>
            </a:pPr>
            <a:r>
              <a:rPr lang="en-US" sz="1200" kern="1200" dirty="0" smtClean="0">
                <a:solidFill>
                  <a:schemeClr val="tx1"/>
                </a:solidFill>
                <a:effectLst/>
                <a:ea typeface="+mn-ea"/>
                <a:cs typeface="Calibri"/>
              </a:rPr>
              <a:t>Our</a:t>
            </a:r>
            <a:r>
              <a:rPr lang="en-US" sz="1200" kern="1200" baseline="0" dirty="0" smtClean="0">
                <a:solidFill>
                  <a:schemeClr val="tx1"/>
                </a:solidFill>
                <a:effectLst/>
                <a:ea typeface="+mn-ea"/>
                <a:cs typeface="Calibri"/>
              </a:rPr>
              <a:t> school system </a:t>
            </a:r>
            <a:r>
              <a:rPr lang="en-US" sz="1200" b="1" kern="1200" baseline="0" dirty="0" smtClean="0">
                <a:solidFill>
                  <a:schemeClr val="tx1"/>
                </a:solidFill>
                <a:effectLst/>
                <a:ea typeface="+mn-ea"/>
                <a:cs typeface="Calibri"/>
              </a:rPr>
              <a:t>vision</a:t>
            </a:r>
            <a:r>
              <a:rPr lang="en-US" sz="1200" kern="1200" baseline="0" dirty="0" smtClean="0">
                <a:solidFill>
                  <a:schemeClr val="tx1"/>
                </a:solidFill>
                <a:effectLst/>
                <a:ea typeface="+mn-ea"/>
                <a:cs typeface="Calibri"/>
              </a:rPr>
              <a:t>: Every student is inspired to learn and empowered to excel.</a:t>
            </a:r>
          </a:p>
          <a:p>
            <a:pPr>
              <a:lnSpc>
                <a:spcPct val="150000"/>
              </a:lnSpc>
            </a:pPr>
            <a:r>
              <a:rPr lang="en-US" sz="1200" kern="1200" baseline="0" dirty="0" smtClean="0">
                <a:solidFill>
                  <a:schemeClr val="tx1"/>
                </a:solidFill>
                <a:effectLst/>
                <a:ea typeface="+mn-ea"/>
                <a:cs typeface="Calibri"/>
              </a:rPr>
              <a:t>Our </a:t>
            </a:r>
            <a:r>
              <a:rPr lang="en-US" sz="1200" b="1" kern="1200" baseline="0" dirty="0" smtClean="0">
                <a:solidFill>
                  <a:schemeClr val="tx1"/>
                </a:solidFill>
                <a:effectLst/>
                <a:ea typeface="+mn-ea"/>
                <a:cs typeface="Calibri"/>
              </a:rPr>
              <a:t>mission</a:t>
            </a:r>
            <a:r>
              <a:rPr lang="en-US" sz="1200" kern="1200" baseline="0" dirty="0" smtClean="0">
                <a:solidFill>
                  <a:schemeClr val="tx1"/>
                </a:solidFill>
                <a:effectLst/>
                <a:ea typeface="+mn-ea"/>
                <a:cs typeface="Calibri"/>
              </a:rPr>
              <a:t>: We cultivate a vibrant learning community that prepares students to  thrive in a dynamic world.</a:t>
            </a:r>
          </a:p>
          <a:p>
            <a:endParaRPr lang="en-US" kern="1200" baseline="0" dirty="0" smtClean="0">
              <a:solidFill>
                <a:schemeClr val="tx1"/>
              </a:solidFill>
              <a:effectLst/>
            </a:endParaRPr>
          </a:p>
          <a:p>
            <a:endParaRPr lang="en-US"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366603F4-2549-4F8B-ACB4-088AF09246CE}" type="slidenum">
              <a:rPr lang="en-US" smtClean="0"/>
              <a:t>2</a:t>
            </a:fld>
            <a:endParaRPr lang="en-US"/>
          </a:p>
        </p:txBody>
      </p:sp>
    </p:spTree>
    <p:extLst>
      <p:ext uri="{BB962C8B-B14F-4D97-AF65-F5344CB8AC3E}">
        <p14:creationId xmlns:p14="http://schemas.microsoft.com/office/powerpoint/2010/main" val="272662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304800"/>
            <a:ext cx="3724275" cy="2794000"/>
          </a:xfrm>
        </p:spPr>
      </p:sp>
      <p:sp>
        <p:nvSpPr>
          <p:cNvPr id="3" name="Notes Placeholder 2"/>
          <p:cNvSpPr>
            <a:spLocks noGrp="1"/>
          </p:cNvSpPr>
          <p:nvPr>
            <p:ph type="body" idx="1"/>
          </p:nvPr>
        </p:nvSpPr>
        <p:spPr/>
        <p:txBody>
          <a:bodyPr/>
          <a:lstStyle/>
          <a:p>
            <a:pPr>
              <a:lnSpc>
                <a:spcPts val="1740"/>
              </a:lnSpc>
            </a:pPr>
            <a:r>
              <a:rPr lang="en-US" dirty="0" smtClean="0"/>
              <a:t>HCPSS</a:t>
            </a:r>
            <a:r>
              <a:rPr lang="en-US" baseline="0" dirty="0" smtClean="0"/>
              <a:t> now offers </a:t>
            </a:r>
            <a:r>
              <a:rPr lang="en-US" dirty="0" smtClean="0"/>
              <a:t>online school menus through a website and mobile app by </a:t>
            </a:r>
            <a:r>
              <a:rPr lang="en-US" dirty="0" err="1" smtClean="0"/>
              <a:t>Nutrislice</a:t>
            </a:r>
            <a:r>
              <a:rPr lang="en-US" dirty="0" smtClean="0"/>
              <a:t>. </a:t>
            </a:r>
          </a:p>
          <a:p>
            <a:pPr>
              <a:lnSpc>
                <a:spcPts val="1740"/>
              </a:lnSpc>
            </a:pPr>
            <a:endParaRPr lang="en-US" dirty="0" smtClean="0"/>
          </a:p>
          <a:p>
            <a:pPr>
              <a:lnSpc>
                <a:spcPts val="1740"/>
              </a:lnSpc>
            </a:pPr>
            <a:r>
              <a:rPr lang="en-US" dirty="0" smtClean="0"/>
              <a:t>The interactive menus are designed to be more convenient and informative, providing access to up-to-the-minute updated content anytime, anywhere.</a:t>
            </a:r>
          </a:p>
          <a:p>
            <a:pPr>
              <a:lnSpc>
                <a:spcPts val="1740"/>
              </a:lnSpc>
            </a:pPr>
            <a:endParaRPr lang="en-US" dirty="0" smtClean="0"/>
          </a:p>
          <a:p>
            <a:pPr>
              <a:lnSpc>
                <a:spcPts val="1740"/>
              </a:lnSpc>
            </a:pPr>
            <a:r>
              <a:rPr lang="en-US" dirty="0" smtClean="0"/>
              <a:t>The innovative school menu site features nutrition and allergen information for all Howard County school meal items,</a:t>
            </a:r>
            <a:r>
              <a:rPr lang="en-US" baseline="0" dirty="0" smtClean="0"/>
              <a:t> both breakfast and lunch, </a:t>
            </a:r>
            <a:r>
              <a:rPr lang="en-US" dirty="0" smtClean="0"/>
              <a:t>and includes:</a:t>
            </a:r>
          </a:p>
          <a:p>
            <a:pPr marL="171450" indent="-171450">
              <a:lnSpc>
                <a:spcPts val="1740"/>
              </a:lnSpc>
              <a:buFont typeface="Arial"/>
              <a:buChar char="•"/>
            </a:pPr>
            <a:r>
              <a:rPr lang="en-US" dirty="0" smtClean="0"/>
              <a:t>carb counts</a:t>
            </a:r>
          </a:p>
          <a:p>
            <a:pPr marL="171450" indent="-171450">
              <a:lnSpc>
                <a:spcPts val="1740"/>
              </a:lnSpc>
              <a:buFont typeface="Arial"/>
              <a:buChar char="•"/>
            </a:pPr>
            <a:r>
              <a:rPr lang="en-US" dirty="0" smtClean="0"/>
              <a:t>allergen filters</a:t>
            </a:r>
          </a:p>
          <a:p>
            <a:pPr marL="171450" indent="-171450">
              <a:lnSpc>
                <a:spcPts val="1740"/>
              </a:lnSpc>
              <a:buFont typeface="Arial"/>
              <a:buChar char="•"/>
            </a:pPr>
            <a:r>
              <a:rPr lang="en-US" dirty="0" smtClean="0"/>
              <a:t>food descriptions and photos</a:t>
            </a:r>
          </a:p>
          <a:p>
            <a:pPr marL="171450" indent="-171450">
              <a:lnSpc>
                <a:spcPts val="1740"/>
              </a:lnSpc>
              <a:buFont typeface="Arial"/>
              <a:buChar char="•"/>
            </a:pPr>
            <a:r>
              <a:rPr lang="en-US" dirty="0" smtClean="0"/>
              <a:t>menu item rating system</a:t>
            </a:r>
          </a:p>
          <a:p>
            <a:pPr marL="171450" indent="-171450">
              <a:lnSpc>
                <a:spcPts val="1740"/>
              </a:lnSpc>
              <a:buFont typeface="Arial"/>
              <a:buChar char="•"/>
            </a:pPr>
            <a:r>
              <a:rPr lang="en-US" dirty="0" smtClean="0"/>
              <a:t>links to </a:t>
            </a:r>
            <a:r>
              <a:rPr lang="en-US" dirty="0" err="1" smtClean="0"/>
              <a:t>MySchoolBucks</a:t>
            </a:r>
            <a:r>
              <a:rPr lang="en-US" dirty="0" smtClean="0"/>
              <a:t> pre-payment options</a:t>
            </a:r>
          </a:p>
          <a:p>
            <a:pPr marL="171450" indent="-171450">
              <a:lnSpc>
                <a:spcPts val="1740"/>
              </a:lnSpc>
              <a:buFont typeface="Arial"/>
              <a:buChar char="•"/>
            </a:pPr>
            <a:r>
              <a:rPr lang="en-US" dirty="0" smtClean="0"/>
              <a:t>monthly menu email subscription sign-up</a:t>
            </a:r>
          </a:p>
          <a:p>
            <a:pPr marL="171450" indent="-171450">
              <a:lnSpc>
                <a:spcPts val="1740"/>
              </a:lnSpc>
              <a:buFont typeface="Arial"/>
              <a:buChar char="•"/>
            </a:pPr>
            <a:r>
              <a:rPr lang="en-US" dirty="0" smtClean="0"/>
              <a:t>and</a:t>
            </a:r>
            <a:r>
              <a:rPr lang="en-US" baseline="0" dirty="0" smtClean="0"/>
              <a:t> more</a:t>
            </a:r>
            <a:endParaRPr lang="en-US" dirty="0" smtClean="0"/>
          </a:p>
          <a:p>
            <a:pPr>
              <a:lnSpc>
                <a:spcPts val="1740"/>
              </a:lnSpc>
            </a:pPr>
            <a:endParaRPr lang="en-US" dirty="0" smtClean="0"/>
          </a:p>
          <a:p>
            <a:pPr marL="0" marR="0" indent="0" algn="l" defTabSz="457200" rtl="0" eaLnBrk="1" fontAlgn="auto" latinLnBrk="0" hangingPunct="1">
              <a:lnSpc>
                <a:spcPts val="1740"/>
              </a:lnSpc>
              <a:buClrTx/>
              <a:buSzTx/>
              <a:buFontTx/>
              <a:buNone/>
              <a:tabLst/>
              <a:defRPr/>
            </a:pPr>
            <a:r>
              <a:rPr lang="en-US" dirty="0" smtClean="0"/>
              <a:t>Menus are available in four languages.</a:t>
            </a:r>
          </a:p>
          <a:p>
            <a:pPr>
              <a:lnSpc>
                <a:spcPts val="1740"/>
              </a:lnSpc>
            </a:pPr>
            <a:endParaRPr lang="en-US" dirty="0" smtClean="0"/>
          </a:p>
          <a:p>
            <a:pPr>
              <a:lnSpc>
                <a:spcPts val="1740"/>
              </a:lnSpc>
            </a:pPr>
            <a:r>
              <a:rPr lang="en-US" dirty="0" smtClean="0"/>
              <a:t>Options for</a:t>
            </a:r>
            <a:r>
              <a:rPr lang="en-US" baseline="0" dirty="0" smtClean="0"/>
              <a:t> </a:t>
            </a:r>
            <a:r>
              <a:rPr lang="en-US" dirty="0" smtClean="0"/>
              <a:t>using</a:t>
            </a:r>
            <a:r>
              <a:rPr lang="en-US" baseline="0" dirty="0" smtClean="0"/>
              <a:t> </a:t>
            </a:r>
            <a:r>
              <a:rPr lang="en-US" dirty="0" smtClean="0"/>
              <a:t>the interactive</a:t>
            </a:r>
            <a:r>
              <a:rPr lang="en-US" baseline="0" dirty="0" smtClean="0"/>
              <a:t> menus:</a:t>
            </a:r>
            <a:endParaRPr lang="en-US" dirty="0" smtClean="0"/>
          </a:p>
          <a:p>
            <a:pPr marL="171450" indent="-171450">
              <a:lnSpc>
                <a:spcPts val="1740"/>
              </a:lnSpc>
              <a:buFont typeface="Arial"/>
              <a:buChar char="•"/>
            </a:pPr>
            <a:r>
              <a:rPr lang="en-US" dirty="0" smtClean="0"/>
              <a:t>Online: </a:t>
            </a:r>
            <a:r>
              <a:rPr lang="en-US" baseline="0" dirty="0" err="1" smtClean="0"/>
              <a:t>hcpss.nutraslice.com</a:t>
            </a:r>
            <a:endParaRPr lang="en-US" dirty="0" smtClean="0"/>
          </a:p>
          <a:p>
            <a:pPr marL="171450" indent="-171450">
              <a:lnSpc>
                <a:spcPts val="1740"/>
              </a:lnSpc>
              <a:buFont typeface="Arial"/>
              <a:buChar char="•"/>
            </a:pPr>
            <a:r>
              <a:rPr lang="en-US" dirty="0" smtClean="0"/>
              <a:t>Download the free app, “School Lunch by </a:t>
            </a:r>
            <a:r>
              <a:rPr lang="en-US" dirty="0" err="1" smtClean="0"/>
              <a:t>Nutrislice</a:t>
            </a:r>
            <a:r>
              <a:rPr lang="en-US" dirty="0" smtClean="0"/>
              <a:t>,” in the Google Play or App stores. </a:t>
            </a:r>
          </a:p>
          <a:p>
            <a:pPr>
              <a:lnSpc>
                <a:spcPts val="1740"/>
              </a:lnSpc>
            </a:pPr>
            <a:endParaRPr lang="en-US" dirty="0" smtClean="0"/>
          </a:p>
          <a:p>
            <a:pPr>
              <a:lnSpc>
                <a:spcPts val="1740"/>
              </a:lnSpc>
            </a:pPr>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648907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7188" y="304800"/>
            <a:ext cx="3552825" cy="2663825"/>
          </a:xfrm>
        </p:spPr>
      </p:sp>
      <p:sp>
        <p:nvSpPr>
          <p:cNvPr id="3" name="Notes Placeholder 2"/>
          <p:cNvSpPr>
            <a:spLocks noGrp="1"/>
          </p:cNvSpPr>
          <p:nvPr>
            <p:ph type="body" idx="1"/>
          </p:nvPr>
        </p:nvSpPr>
        <p:spPr>
          <a:xfrm>
            <a:off x="441739" y="3060700"/>
            <a:ext cx="6238461" cy="5624513"/>
          </a:xfrm>
        </p:spPr>
        <p:txBody>
          <a:bodyPr/>
          <a:lstStyle/>
          <a:p>
            <a:pPr>
              <a:lnSpc>
                <a:spcPts val="1940"/>
              </a:lnSpc>
            </a:pPr>
            <a:r>
              <a:rPr lang="en-US" dirty="0" smtClean="0"/>
              <a:t>Communications technology,</a:t>
            </a:r>
            <a:r>
              <a:rPr lang="en-US" baseline="0" dirty="0" smtClean="0"/>
              <a:t> including social media, is a fact of modern life. Learning to use technology effectively and responsibly is an important part of every student’s education. </a:t>
            </a:r>
          </a:p>
          <a:p>
            <a:pPr>
              <a:lnSpc>
                <a:spcPts val="1940"/>
              </a:lnSpc>
            </a:pPr>
            <a:endParaRPr lang="en-US" baseline="0" dirty="0" smtClean="0"/>
          </a:p>
          <a:p>
            <a:pPr>
              <a:lnSpc>
                <a:spcPts val="1940"/>
              </a:lnSpc>
            </a:pPr>
            <a:r>
              <a:rPr lang="en-US" baseline="0" dirty="0" smtClean="0"/>
              <a:t>HCPSS has launched a year-long community campaign to encourage responsible use of technology and social media. Look for posters like this, and other announcements and upcoming events for students and families to explore this important topic. Follow our progress online at </a:t>
            </a:r>
            <a:r>
              <a:rPr lang="en-US" b="1" baseline="0" dirty="0" smtClean="0"/>
              <a:t>#</a:t>
            </a:r>
            <a:r>
              <a:rPr lang="en-US" b="1" baseline="0" dirty="0" err="1" smtClean="0"/>
              <a:t>lastingimpressions</a:t>
            </a:r>
            <a:r>
              <a:rPr lang="en-US" baseline="0" dirty="0" smtClean="0"/>
              <a:t>. </a:t>
            </a:r>
          </a:p>
          <a:p>
            <a:pPr>
              <a:lnSpc>
                <a:spcPts val="1940"/>
              </a:lnSpc>
            </a:pPr>
            <a:endParaRPr lang="en-US" baseline="0" dirty="0" smtClean="0"/>
          </a:p>
          <a:p>
            <a:pPr>
              <a:lnSpc>
                <a:spcPts val="1940"/>
              </a:lnSpc>
            </a:pPr>
            <a:r>
              <a:rPr lang="en-US" b="1" baseline="0" dirty="0" smtClean="0"/>
              <a:t>Use of Personal Devices in School:</a:t>
            </a:r>
          </a:p>
          <a:p>
            <a:pPr>
              <a:lnSpc>
                <a:spcPts val="1940"/>
              </a:lnSpc>
            </a:pPr>
            <a:r>
              <a:rPr lang="en-US" dirty="0" smtClean="0"/>
              <a:t>Elementary</a:t>
            </a:r>
            <a:r>
              <a:rPr lang="en-US" baseline="0" dirty="0" smtClean="0"/>
              <a:t> students may have personal communication devices in their backpacks during the school day. Devices must be TURNED OFF during school hours. </a:t>
            </a:r>
          </a:p>
          <a:p>
            <a:pPr>
              <a:lnSpc>
                <a:spcPts val="1940"/>
              </a:lnSpc>
            </a:pPr>
            <a:endParaRPr lang="en-US" baseline="0" dirty="0" smtClean="0"/>
          </a:p>
          <a:p>
            <a:pPr>
              <a:lnSpc>
                <a:spcPts val="1940"/>
              </a:lnSpc>
            </a:pPr>
            <a:r>
              <a:rPr lang="en-US" dirty="0" smtClean="0"/>
              <a:t>Elementary</a:t>
            </a:r>
            <a:r>
              <a:rPr lang="en-US" baseline="0" dirty="0" smtClean="0"/>
              <a:t> students may use devices before or after school hours, or in the front office or classroom with the permission of the teacher/administrator.</a:t>
            </a:r>
            <a:endParaRPr lang="en-US" dirty="0" smtClean="0"/>
          </a:p>
          <a:p>
            <a:pPr>
              <a:lnSpc>
                <a:spcPts val="1940"/>
              </a:lnSpc>
            </a:pPr>
            <a:endParaRPr lang="en-US" dirty="0" smtClean="0"/>
          </a:p>
          <a:p>
            <a:pPr>
              <a:lnSpc>
                <a:spcPts val="1940"/>
              </a:lnSpc>
            </a:pPr>
            <a:r>
              <a:rPr lang="en-US" dirty="0" smtClean="0"/>
              <a:t>To clarify a common misperception:</a:t>
            </a:r>
            <a:r>
              <a:rPr lang="en-US" baseline="0" dirty="0" smtClean="0"/>
              <a:t> </a:t>
            </a:r>
            <a:endParaRPr lang="en-US" dirty="0" smtClean="0"/>
          </a:p>
          <a:p>
            <a:pPr>
              <a:lnSpc>
                <a:spcPts val="1940"/>
              </a:lnSpc>
            </a:pPr>
            <a:r>
              <a:rPr lang="en-US" dirty="0" smtClean="0"/>
              <a:t>BYOD </a:t>
            </a:r>
            <a:r>
              <a:rPr lang="en-US" baseline="0" dirty="0" smtClean="0"/>
              <a:t>(Bring Your Own Device) </a:t>
            </a:r>
            <a:r>
              <a:rPr lang="en-US" dirty="0" smtClean="0"/>
              <a:t>refers</a:t>
            </a:r>
            <a:r>
              <a:rPr lang="en-US" baseline="0" dirty="0" smtClean="0"/>
              <a:t> to the optional use by secondary students of personal devices (phones or tablets) for teacher-sanctioned instructional activities. There are </a:t>
            </a:r>
            <a:r>
              <a:rPr lang="en-US" dirty="0" smtClean="0"/>
              <a:t>NO PLANS</a:t>
            </a:r>
            <a:r>
              <a:rPr lang="en-US" baseline="0" dirty="0" smtClean="0"/>
              <a:t> to introduce BYOD at the elementary level. </a:t>
            </a:r>
          </a:p>
          <a:p>
            <a:pPr>
              <a:lnSpc>
                <a:spcPts val="1940"/>
              </a:lnSpc>
            </a:pPr>
            <a:endParaRPr lang="en-US" baseline="0" dirty="0" smtClean="0"/>
          </a:p>
          <a:p>
            <a:pPr>
              <a:lnSpc>
                <a:spcPts val="1940"/>
              </a:lnSpc>
            </a:pPr>
            <a:r>
              <a:rPr lang="en-US" baseline="0" dirty="0" smtClean="0"/>
              <a:t>More information is available online at </a:t>
            </a:r>
            <a:r>
              <a:rPr lang="en-US" baseline="0" dirty="0" err="1" smtClean="0"/>
              <a:t>www.hcpss.org</a:t>
            </a:r>
            <a:r>
              <a:rPr lang="en-US" baseline="0" dirty="0" smtClean="0"/>
              <a:t>/</a:t>
            </a:r>
            <a:r>
              <a:rPr lang="en-US" baseline="0" dirty="0" err="1" smtClean="0"/>
              <a:t>byod</a:t>
            </a:r>
            <a:endParaRPr lang="en-US" baseline="0" dirty="0" smtClean="0"/>
          </a:p>
          <a:p>
            <a:pPr>
              <a:lnSpc>
                <a:spcPts val="1940"/>
              </a:lnSpc>
            </a:pPr>
            <a:endParaRPr lang="en-US" baseline="0" dirty="0" smtClean="0"/>
          </a:p>
          <a:p>
            <a:pPr>
              <a:lnSpc>
                <a:spcPts val="1940"/>
              </a:lnSpc>
            </a:pPr>
            <a:endParaRPr lang="en-US" baseline="0"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pPr/>
              <a:t>21</a:t>
            </a:fld>
            <a:endParaRPr lang="en-US" dirty="0"/>
          </a:p>
        </p:txBody>
      </p:sp>
    </p:spTree>
    <p:extLst>
      <p:ext uri="{BB962C8B-B14F-4D97-AF65-F5344CB8AC3E}">
        <p14:creationId xmlns:p14="http://schemas.microsoft.com/office/powerpoint/2010/main" val="1114356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298450"/>
            <a:ext cx="3683000" cy="2762250"/>
          </a:xfrm>
        </p:spPr>
      </p:sp>
      <p:sp>
        <p:nvSpPr>
          <p:cNvPr id="3" name="Notes Placeholder 2"/>
          <p:cNvSpPr>
            <a:spLocks noGrp="1"/>
          </p:cNvSpPr>
          <p:nvPr>
            <p:ph type="body" idx="1"/>
          </p:nvPr>
        </p:nvSpPr>
        <p:spPr>
          <a:xfrm>
            <a:off x="660400" y="3086100"/>
            <a:ext cx="5486400" cy="4572000"/>
          </a:xfrm>
        </p:spPr>
        <p:txBody>
          <a:bodyPr/>
          <a:lstStyle/>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Each year HCPSS holds the Let’s Go </a:t>
            </a:r>
            <a:r>
              <a:rPr lang="en-US" sz="1200" b="0" i="0" u="none" strike="noStrike" cap="none" baseline="0" dirty="0" err="1" smtClean="0">
                <a:solidFill>
                  <a:schemeClr val="dk1"/>
                </a:solidFill>
                <a:latin typeface="Calibri"/>
                <a:ea typeface="Calibri"/>
                <a:cs typeface="Calibri"/>
                <a:sym typeface="Calibri"/>
              </a:rPr>
              <a:t>HoCo</a:t>
            </a:r>
            <a:r>
              <a:rPr lang="en-US" sz="1200" b="0" i="0" u="none" strike="noStrike" cap="none" baseline="0" dirty="0" smtClean="0">
                <a:solidFill>
                  <a:schemeClr val="dk1"/>
                </a:solidFill>
                <a:latin typeface="Calibri"/>
                <a:ea typeface="Calibri"/>
                <a:cs typeface="Calibri"/>
                <a:sym typeface="Calibri"/>
              </a:rPr>
              <a:t> 5K Race and family1-mile fun run. This year’s race promises to be even bigger and better. </a:t>
            </a:r>
          </a:p>
          <a:p>
            <a:pPr marL="0" marR="0" lvl="0" indent="0" algn="l" rtl="0">
              <a:lnSpc>
                <a:spcPct val="150000"/>
              </a:lnSpc>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The race will be held Sunday morning, October 16</a:t>
            </a:r>
            <a:r>
              <a:rPr lang="en-US" sz="1200" b="0" i="0" u="none" strike="noStrike" cap="none" baseline="30000" dirty="0" smtClean="0">
                <a:solidFill>
                  <a:schemeClr val="dk1"/>
                </a:solidFill>
                <a:latin typeface="Calibri"/>
                <a:ea typeface="Calibri"/>
                <a:cs typeface="Calibri"/>
                <a:sym typeface="Calibri"/>
              </a:rPr>
              <a:t>th</a:t>
            </a:r>
            <a:r>
              <a:rPr lang="en-US" sz="1200" b="0" i="0" u="none" strike="noStrike" cap="none" baseline="0" dirty="0" smtClean="0">
                <a:solidFill>
                  <a:schemeClr val="dk1"/>
                </a:solidFill>
                <a:latin typeface="Calibri"/>
                <a:ea typeface="Calibri"/>
                <a:cs typeface="Calibri"/>
                <a:sym typeface="Calibri"/>
              </a:rPr>
              <a:t> on Columbia Gateway Drive (new location this year).  </a:t>
            </a:r>
          </a:p>
          <a:p>
            <a:pPr marL="0" marR="0" lvl="0" indent="0" algn="l" rtl="0">
              <a:lnSpc>
                <a:spcPct val="150000"/>
              </a:lnSpc>
              <a:spcBef>
                <a:spcPts val="0"/>
              </a:spcBef>
              <a:buClr>
                <a:schemeClr val="dk1"/>
              </a:buClr>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Registration is now open at www.hcpss5k.com.</a:t>
            </a:r>
          </a:p>
          <a:p>
            <a:pPr marL="0" marR="0" lvl="0" indent="0" algn="l" rtl="0">
              <a:lnSpc>
                <a:spcPct val="150000"/>
              </a:lnSpc>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Mark this date on your calendar and encourage your staff and your school families to participate. </a:t>
            </a:r>
          </a:p>
          <a:p>
            <a:pPr marL="0" marR="0" lvl="0" indent="0" algn="l" rtl="0">
              <a:lnSpc>
                <a:spcPct val="150000"/>
              </a:lnSpc>
              <a:spcBef>
                <a:spcPts val="0"/>
              </a:spcBef>
              <a:buClr>
                <a:schemeClr val="dk1"/>
              </a:buClr>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5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The Race supports our system’s continued commitment to wellness – for healthy staff, healthy families and healthy kids.</a:t>
            </a:r>
          </a:p>
          <a:p>
            <a:pPr marL="0" marR="0" lvl="0" indent="0" algn="l" rtl="0">
              <a:lnSpc>
                <a:spcPct val="150000"/>
              </a:lnSpc>
              <a:spcBef>
                <a:spcPts val="0"/>
              </a:spcBef>
              <a:buClr>
                <a:schemeClr val="dk1"/>
              </a:buClr>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58718399-4142-7244-B78B-A3EB6599F2DA}" type="slidenum">
              <a:rPr lang="en-US" smtClean="0"/>
              <a:t>22</a:t>
            </a:fld>
            <a:endParaRPr lang="en-US"/>
          </a:p>
        </p:txBody>
      </p:sp>
    </p:spTree>
    <p:extLst>
      <p:ext uri="{BB962C8B-B14F-4D97-AF65-F5344CB8AC3E}">
        <p14:creationId xmlns:p14="http://schemas.microsoft.com/office/powerpoint/2010/main" val="1561787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HCPSS is our new school system magazine.</a:t>
            </a:r>
            <a:r>
              <a:rPr lang="en-US" baseline="0" dirty="0" smtClean="0"/>
              <a:t> It offers interesting, colorful features about some of the most exciting school projects, inspiring people, and promising programs in HCPSS.</a:t>
            </a:r>
          </a:p>
          <a:p>
            <a:endParaRPr lang="en-US" baseline="0" dirty="0" smtClean="0"/>
          </a:p>
          <a:p>
            <a:r>
              <a:rPr lang="en-US" baseline="0" dirty="0" smtClean="0"/>
              <a:t>You’ll see print issues in our school lobby and in locations around the county. An online version is also available at </a:t>
            </a:r>
            <a:r>
              <a:rPr lang="en-US" b="1" baseline="0" dirty="0" err="1" smtClean="0"/>
              <a:t>celebrate.hcpss.org</a:t>
            </a:r>
            <a:r>
              <a:rPr lang="en-US" baseline="0" dirty="0" smtClean="0"/>
              <a:t>, which offers extra photos and additional information. </a:t>
            </a:r>
          </a:p>
          <a:p>
            <a:endParaRPr lang="en-US" baseline="0" dirty="0" smtClean="0"/>
          </a:p>
          <a:p>
            <a:r>
              <a:rPr lang="en-US" baseline="0" dirty="0" smtClean="0"/>
              <a:t>Let us know about the topics you’d like to see in Celebrate HCPSS! </a:t>
            </a: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23</a:t>
            </a:fld>
            <a:endParaRPr lang="en-US" dirty="0"/>
          </a:p>
        </p:txBody>
      </p:sp>
    </p:spTree>
    <p:extLst>
      <p:ext uri="{BB962C8B-B14F-4D97-AF65-F5344CB8AC3E}">
        <p14:creationId xmlns:p14="http://schemas.microsoft.com/office/powerpoint/2010/main" val="1626839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a:lnSpc>
                <a:spcPct val="150000"/>
              </a:lnSpc>
            </a:pPr>
            <a:r>
              <a:rPr lang="en-US" dirty="0" smtClean="0"/>
              <a:t>What Your Child Will Learn guides </a:t>
            </a:r>
            <a:r>
              <a:rPr lang="en-US" sz="1200" kern="1200" dirty="0" smtClean="0">
                <a:solidFill>
                  <a:schemeClr val="tx1"/>
                </a:solidFill>
                <a:effectLst/>
                <a:ea typeface="+mn-ea"/>
                <a:cs typeface="+mn-cs"/>
              </a:rPr>
              <a:t>provide</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an </a:t>
            </a:r>
            <a:r>
              <a:rPr lang="en-US" dirty="0" smtClean="0"/>
              <a:t>overview of</a:t>
            </a:r>
            <a:r>
              <a:rPr lang="en-US" sz="1200" kern="1200" dirty="0" smtClean="0">
                <a:solidFill>
                  <a:schemeClr val="tx1"/>
                </a:solidFill>
                <a:effectLst/>
                <a:ea typeface="+mn-ea"/>
                <a:cs typeface="+mn-cs"/>
              </a:rPr>
              <a:t> the instructional program for your child’s grade, as well as</a:t>
            </a:r>
            <a:r>
              <a:rPr lang="en-US" sz="1200" kern="1200" baseline="0" dirty="0" smtClean="0">
                <a:solidFill>
                  <a:schemeClr val="tx1"/>
                </a:solidFill>
                <a:effectLst/>
                <a:ea typeface="+mn-ea"/>
                <a:cs typeface="+mn-cs"/>
              </a:rPr>
              <a:t> </a:t>
            </a:r>
            <a:r>
              <a:rPr lang="en-US" dirty="0" smtClean="0"/>
              <a:t>student goals and expectations</a:t>
            </a:r>
            <a:r>
              <a:rPr lang="en-US" sz="1200" kern="1200" dirty="0" smtClean="0">
                <a:solidFill>
                  <a:schemeClr val="tx1"/>
                </a:solidFill>
                <a:effectLst/>
                <a:ea typeface="+mn-ea"/>
                <a:cs typeface="+mn-cs"/>
              </a:rPr>
              <a:t>. The guides include information to help parents monitor and support their child’s progress during the school year.</a:t>
            </a:r>
            <a:r>
              <a:rPr lang="en-US" dirty="0" smtClean="0"/>
              <a:t> </a:t>
            </a:r>
          </a:p>
          <a:p>
            <a:pPr>
              <a:lnSpc>
                <a:spcPct val="150000"/>
              </a:lnSpc>
            </a:pPr>
            <a:endParaRPr lang="en-US" dirty="0" smtClean="0"/>
          </a:p>
          <a:p>
            <a:pPr marL="0" marR="0" indent="0" algn="l" defTabSz="457200" rtl="0" eaLnBrk="1" fontAlgn="auto" latinLnBrk="0" hangingPunct="1">
              <a:lnSpc>
                <a:spcPct val="150000"/>
              </a:lnSpc>
              <a:buClrTx/>
              <a:buSzTx/>
              <a:buFontTx/>
              <a:buNone/>
              <a:tabLst/>
              <a:defRPr/>
            </a:pPr>
            <a:r>
              <a:rPr lang="en-US" dirty="0" smtClean="0"/>
              <a:t>Individual guides</a:t>
            </a:r>
            <a:r>
              <a:rPr lang="en-US" baseline="0" dirty="0" smtClean="0"/>
              <a:t> are provided for each grade level. Each grade level guide provides </a:t>
            </a:r>
            <a:r>
              <a:rPr lang="en-US" sz="1200" kern="1200" dirty="0" smtClean="0">
                <a:solidFill>
                  <a:schemeClr val="tx1"/>
                </a:solidFill>
                <a:effectLst/>
                <a:ea typeface="+mn-ea"/>
                <a:cs typeface="+mn-cs"/>
              </a:rPr>
              <a:t>information </a:t>
            </a:r>
            <a:r>
              <a:rPr lang="en-US" baseline="0" dirty="0" smtClean="0"/>
              <a:t>categorized by curriculum area, e.g., Language Arts, Science, etc.</a:t>
            </a:r>
          </a:p>
          <a:p>
            <a:pPr>
              <a:lnSpc>
                <a:spcPct val="150000"/>
              </a:lnSpc>
            </a:pPr>
            <a:endParaRPr lang="en-US" baseline="0" dirty="0" smtClean="0"/>
          </a:p>
          <a:p>
            <a:pPr marL="0" marR="0" indent="0" algn="l" defTabSz="457200" rtl="0" eaLnBrk="1" fontAlgn="auto" latinLnBrk="0" hangingPunct="1">
              <a:lnSpc>
                <a:spcPct val="150000"/>
              </a:lnSpc>
              <a:spcBef>
                <a:spcPts val="0"/>
              </a:spcBef>
              <a:spcAft>
                <a:spcPts val="0"/>
              </a:spcAft>
              <a:buClrTx/>
              <a:buSzTx/>
              <a:buFontTx/>
              <a:buNone/>
              <a:tabLst/>
              <a:defRPr/>
            </a:pPr>
            <a:r>
              <a:rPr lang="en-US" dirty="0" smtClean="0"/>
              <a:t>Find the guides</a:t>
            </a:r>
            <a:r>
              <a:rPr lang="en-US" baseline="0" dirty="0" smtClean="0"/>
              <a:t> online in Canvas. </a:t>
            </a:r>
          </a:p>
          <a:p>
            <a:pPr marL="0" marR="0" indent="0" algn="l" defTabSz="457200" rtl="0" eaLnBrk="1" fontAlgn="auto" latinLnBrk="0" hangingPunct="1">
              <a:lnSpc>
                <a:spcPct val="150000"/>
              </a:lnSpc>
              <a:spcBef>
                <a:spcPts val="0"/>
              </a:spcBef>
              <a:spcAft>
                <a:spcPts val="0"/>
              </a:spcAft>
              <a:buClrTx/>
              <a:buSzTx/>
              <a:buFontTx/>
              <a:buNone/>
              <a:tabLst/>
              <a:defRPr/>
            </a:pPr>
            <a:r>
              <a:rPr lang="en-US" baseline="0" dirty="0" smtClean="0"/>
              <a:t>The guides are available online only; print versions are no longer distributed. Specific sections may be printed from Canvas. </a:t>
            </a:r>
            <a:endParaRPr lang="en-US" sz="1200" b="1" kern="1200" dirty="0" smtClean="0">
              <a:solidFill>
                <a:schemeClr val="tx1"/>
              </a:solidFill>
              <a:effectLst/>
              <a:ea typeface="+mn-ea"/>
              <a:cs typeface="+mn-cs"/>
            </a:endParaRPr>
          </a:p>
          <a:p>
            <a:pPr>
              <a:lnSpc>
                <a:spcPct val="150000"/>
              </a:lnSpc>
            </a:pPr>
            <a:endParaRPr lang="en-US" dirty="0" smtClean="0"/>
          </a:p>
          <a:p>
            <a:pPr marL="0" marR="0" indent="0" algn="l" defTabSz="457200" rtl="0" eaLnBrk="1" fontAlgn="auto" latinLnBrk="0" hangingPunct="1">
              <a:lnSpc>
                <a:spcPct val="150000"/>
              </a:lnSpc>
              <a:buClrTx/>
              <a:buSzTx/>
              <a:buFontTx/>
              <a:buNone/>
              <a:tabLst/>
              <a:defRPr/>
            </a:pPr>
            <a:r>
              <a:rPr lang="en-US" dirty="0" smtClean="0"/>
              <a:t>The guides provide general information about content covered in each curriculum area. Specific student programs may differ, depending on instructional needs.</a:t>
            </a:r>
            <a:endParaRPr lang="en-US" sz="1200" kern="1200" dirty="0" smtClean="0">
              <a:solidFill>
                <a:schemeClr val="tx1"/>
              </a:solidFill>
              <a:effectLst/>
              <a:ea typeface="+mn-ea"/>
              <a:cs typeface="+mn-cs"/>
            </a:endParaRPr>
          </a:p>
          <a:p>
            <a:pPr>
              <a:lnSpc>
                <a:spcPct val="150000"/>
              </a:lnSpc>
            </a:pPr>
            <a:endParaRPr lang="en-US" dirty="0" smtClean="0"/>
          </a:p>
          <a:p>
            <a:pPr>
              <a:lnSpc>
                <a:spcPct val="150000"/>
              </a:lnSpc>
            </a:pPr>
            <a:endParaRPr lang="en-US" dirty="0" smtClean="0"/>
          </a:p>
          <a:p>
            <a:pPr>
              <a:lnSpc>
                <a:spcPct val="150000"/>
              </a:lnSpc>
            </a:pPr>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pPr/>
              <a:t>24</a:t>
            </a:fld>
            <a:endParaRPr lang="en-US" dirty="0"/>
          </a:p>
        </p:txBody>
      </p:sp>
    </p:spTree>
    <p:extLst>
      <p:ext uri="{BB962C8B-B14F-4D97-AF65-F5344CB8AC3E}">
        <p14:creationId xmlns:p14="http://schemas.microsoft.com/office/powerpoint/2010/main" val="4200349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25</a:t>
            </a:fld>
            <a:endParaRPr lang="en-US" dirty="0"/>
          </a:p>
        </p:txBody>
      </p:sp>
    </p:spTree>
    <p:extLst>
      <p:ext uri="{BB962C8B-B14F-4D97-AF65-F5344CB8AC3E}">
        <p14:creationId xmlns:p14="http://schemas.microsoft.com/office/powerpoint/2010/main" val="420145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304800"/>
            <a:ext cx="3724779" cy="2794000"/>
          </a:xfrm>
        </p:spPr>
      </p:sp>
      <p:sp>
        <p:nvSpPr>
          <p:cNvPr id="3" name="Notes Placeholder 2"/>
          <p:cNvSpPr>
            <a:spLocks noGrp="1"/>
          </p:cNvSpPr>
          <p:nvPr>
            <p:ph type="body" idx="1"/>
          </p:nvPr>
        </p:nvSpPr>
        <p:spPr/>
        <p:txBody>
          <a:bodyPr/>
          <a:lstStyle/>
          <a:p>
            <a:r>
              <a:rPr lang="en-US" b="1" dirty="0" smtClean="0"/>
              <a:t>School Communications</a:t>
            </a:r>
            <a:r>
              <a:rPr lang="en-US" b="1" baseline="0" dirty="0" smtClean="0"/>
              <a:t> – OVERVIEW</a:t>
            </a:r>
          </a:p>
          <a:p>
            <a:endParaRPr lang="en-US" baseline="0" dirty="0" smtClean="0"/>
          </a:p>
          <a:p>
            <a:pPr>
              <a:lnSpc>
                <a:spcPct val="150000"/>
              </a:lnSpc>
              <a:defRPr/>
            </a:pPr>
            <a:r>
              <a:rPr lang="en-US" dirty="0"/>
              <a:t>Engaging parents and families as partners in education is a key priority of the HCPSS Strategic Plan, and is one of my/our school’s highest priorities. We use several communications tools to keep parents informed of what’s happening in the school and provide the information you need to make informed decisions regarding your child’s education. I’ll describe each of these in a moment [covered on following slides].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Often – personal communications are best.</a:t>
            </a:r>
            <a:endParaRPr lang="en-US" b="1" dirty="0" smtClean="0"/>
          </a:p>
          <a:p>
            <a:pPr>
              <a:lnSpc>
                <a:spcPct val="150000"/>
              </a:lnSpc>
              <a:defRPr/>
            </a:pPr>
            <a:r>
              <a:rPr lang="en-US" dirty="0"/>
              <a:t>Most important though, is that you feel comfortable reaching out to teachers and administrators whenever you have a concern or question. We’re happy to meet with parents, have you visit the classroom – call the school office with questions or to set up a convenient time. We also value parent involvement in school activities.</a:t>
            </a:r>
          </a:p>
          <a:p>
            <a:pPr>
              <a:lnSpc>
                <a:spcPct val="150000"/>
              </a:lnSpc>
              <a:defRPr/>
            </a:pPr>
            <a:endParaRPr lang="en-US" dirty="0"/>
          </a:p>
          <a:p>
            <a:pPr>
              <a:lnSpc>
                <a:spcPct val="150000"/>
              </a:lnSpc>
              <a:defRPr/>
            </a:pPr>
            <a:r>
              <a:rPr lang="en-US" dirty="0"/>
              <a:t>Feel free to contact any teacher or administrator via Email, or make an appointment to meet to discuss your concerns. </a:t>
            </a:r>
          </a:p>
          <a:p>
            <a:pPr>
              <a:lnSpc>
                <a:spcPct val="150000"/>
              </a:lnSpc>
              <a:defRPr/>
            </a:pPr>
            <a:endParaRPr lang="en-US" dirty="0"/>
          </a:p>
          <a:p>
            <a:pPr>
              <a:lnSpc>
                <a:spcPct val="150000"/>
              </a:lnSpc>
              <a:defRPr/>
            </a:pPr>
            <a:endParaRPr lang="en-US" dirty="0"/>
          </a:p>
          <a:p>
            <a:pPr>
              <a:lnSpc>
                <a:spcPct val="150000"/>
              </a:lnSpc>
              <a:defRPr/>
            </a:pPr>
            <a:endParaRPr lang="en-US" dirty="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7281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2425" y="304800"/>
            <a:ext cx="3724779" cy="2794000"/>
          </a:xfrm>
        </p:spPr>
      </p:sp>
      <p:sp>
        <p:nvSpPr>
          <p:cNvPr id="3" name="Notes Placeholder 2"/>
          <p:cNvSpPr>
            <a:spLocks noGrp="1"/>
          </p:cNvSpPr>
          <p:nvPr>
            <p:ph type="body" idx="1"/>
          </p:nvPr>
        </p:nvSpPr>
        <p:spPr/>
        <p:txBody>
          <a:bodyPr/>
          <a:lstStyle/>
          <a:p>
            <a:pPr>
              <a:lnSpc>
                <a:spcPct val="150000"/>
              </a:lnSpc>
              <a:defRPr/>
            </a:pPr>
            <a:r>
              <a:rPr lang="en-US" dirty="0"/>
              <a:t>Parents receive news and announcements from our school and from the school system via the HCPSS News service.</a:t>
            </a:r>
          </a:p>
          <a:p>
            <a:pPr>
              <a:lnSpc>
                <a:spcPct val="150000"/>
              </a:lnSpc>
              <a:defRPr/>
            </a:pPr>
            <a:r>
              <a:rPr lang="en-US" dirty="0"/>
              <a:t>Parents are automatically registered for this service. Email messages are delivered to the contact information that you </a:t>
            </a:r>
            <a:r>
              <a:rPr lang="en-US" dirty="0" smtClean="0"/>
              <a:t>provide </a:t>
            </a:r>
            <a:r>
              <a:rPr lang="en-US" baseline="0" dirty="0" smtClean="0"/>
              <a:t>in the Family File. </a:t>
            </a:r>
            <a:endParaRPr lang="en-US" dirty="0"/>
          </a:p>
          <a:p>
            <a:endParaRPr lang="en-US" dirty="0" smtClean="0"/>
          </a:p>
          <a:p>
            <a:r>
              <a:rPr lang="en-US" dirty="0" smtClean="0"/>
              <a:t>You will receive via email:</a:t>
            </a:r>
          </a:p>
          <a:p>
            <a:pPr marL="171450" indent="-171450">
              <a:buFont typeface="Arial"/>
              <a:buChar char="•"/>
            </a:pPr>
            <a:r>
              <a:rPr lang="en-US" dirty="0" smtClean="0"/>
              <a:t>School newsletters</a:t>
            </a:r>
            <a:r>
              <a:rPr lang="en-US" baseline="0" dirty="0" smtClean="0"/>
              <a:t> &amp; other communications</a:t>
            </a:r>
          </a:p>
          <a:p>
            <a:pPr marL="171450" indent="-171450">
              <a:buFont typeface="Arial"/>
              <a:buChar char="•"/>
            </a:pPr>
            <a:r>
              <a:rPr lang="en-US" dirty="0" smtClean="0"/>
              <a:t>System-level announcements</a:t>
            </a:r>
          </a:p>
          <a:p>
            <a:pPr marL="171450" indent="-171450">
              <a:buFont typeface="Arial"/>
              <a:buChar char="•"/>
            </a:pPr>
            <a:r>
              <a:rPr lang="en-US" dirty="0" smtClean="0"/>
              <a:t>Emergency notifications</a:t>
            </a:r>
            <a:r>
              <a:rPr lang="en-US" baseline="0" dirty="0" smtClean="0"/>
              <a:t> (school closings/delays).  </a:t>
            </a:r>
          </a:p>
          <a:p>
            <a:endParaRPr lang="en-US" baseline="0" dirty="0" smtClean="0"/>
          </a:p>
          <a:p>
            <a:pPr>
              <a:lnSpc>
                <a:spcPct val="150000"/>
              </a:lnSpc>
              <a:defRPr/>
            </a:pPr>
            <a:r>
              <a:rPr lang="en-US" dirty="0"/>
              <a:t>Parents are given the option to receive text messages. New parents are sent a text message to opt-in for text alerts. – if you didn’t receive this, visit www.hcpss.org/hcpss-news/ to troubleshoot</a:t>
            </a:r>
            <a:r>
              <a:rPr lang="en-US" dirty="0" smtClean="0"/>
              <a:t>. Text alerts</a:t>
            </a:r>
            <a:r>
              <a:rPr lang="en-US" baseline="0" dirty="0" smtClean="0"/>
              <a:t> are sent to the mobile phone number identified in the Family File.</a:t>
            </a:r>
            <a:endParaRPr lang="en-US" dirty="0"/>
          </a:p>
          <a:p>
            <a:pPr>
              <a:lnSpc>
                <a:spcPct val="150000"/>
              </a:lnSpc>
              <a:defRPr/>
            </a:pPr>
            <a:endParaRPr lang="en-US" dirty="0"/>
          </a:p>
          <a:p>
            <a:pPr>
              <a:lnSpc>
                <a:spcPct val="150000"/>
              </a:lnSpc>
              <a:defRPr/>
            </a:pPr>
            <a:r>
              <a:rPr lang="en-US" dirty="0"/>
              <a:t>If you were already opted-in to receive text messages last year, and your phone number has not changed, you do not need to opt-in again.</a:t>
            </a:r>
          </a:p>
          <a:p>
            <a:pPr>
              <a:lnSpc>
                <a:spcPct val="150000"/>
              </a:lnSpc>
              <a:defRPr/>
            </a:pPr>
            <a:endParaRPr lang="en-US" dirty="0"/>
          </a:p>
          <a:p>
            <a:pPr>
              <a:lnSpc>
                <a:spcPct val="150000"/>
              </a:lnSpc>
              <a:defRPr/>
            </a:pPr>
            <a:r>
              <a:rPr lang="en-US" dirty="0"/>
              <a:t>Community members and others can sign up for this messaging service at www.hcpss.com/hcpss-news (or visit the home page www.hcpss.org)</a:t>
            </a:r>
          </a:p>
          <a:p>
            <a:pPr marL="0" indent="0">
              <a:buFont typeface="Arial"/>
              <a:buNone/>
            </a:pP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7281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5810" y="304800"/>
            <a:ext cx="3724779" cy="2794000"/>
          </a:xfrm>
        </p:spPr>
      </p:sp>
      <p:sp>
        <p:nvSpPr>
          <p:cNvPr id="3" name="Notes Placeholder 2"/>
          <p:cNvSpPr>
            <a:spLocks noGrp="1"/>
          </p:cNvSpPr>
          <p:nvPr>
            <p:ph type="body" idx="1"/>
          </p:nvPr>
        </p:nvSpPr>
        <p:spPr/>
        <p:txBody>
          <a:bodyPr/>
          <a:lstStyle/>
          <a:p>
            <a:pPr>
              <a:lnSpc>
                <a:spcPct val="150000"/>
              </a:lnSpc>
              <a:defRPr/>
            </a:pPr>
            <a:r>
              <a:rPr lang="en-US" dirty="0"/>
              <a:t>School Delays and Closings (usually weather-related) are communicated through several channels:</a:t>
            </a:r>
          </a:p>
          <a:p>
            <a:endParaRPr lang="en-US" baseline="0" dirty="0" smtClean="0"/>
          </a:p>
          <a:p>
            <a:pPr marL="171450" marR="0" indent="-171450" algn="l" defTabSz="457200" rtl="0" eaLnBrk="1" fontAlgn="auto" latinLnBrk="0" hangingPunct="1">
              <a:lnSpc>
                <a:spcPct val="150000"/>
              </a:lnSpc>
              <a:spcBef>
                <a:spcPts val="0"/>
              </a:spcBef>
              <a:spcAft>
                <a:spcPts val="0"/>
              </a:spcAft>
              <a:buClrTx/>
              <a:buSzTx/>
              <a:buFont typeface="Arial"/>
              <a:buChar char="•"/>
              <a:tabLst/>
              <a:defRPr/>
            </a:pPr>
            <a:r>
              <a:rPr lang="en-US" dirty="0"/>
              <a:t>HCPSS homepage: </a:t>
            </a:r>
            <a:r>
              <a:rPr lang="en-US" dirty="0" err="1"/>
              <a:t>www.hcpss.org</a:t>
            </a:r>
            <a:r>
              <a:rPr lang="en-US" dirty="0"/>
              <a:t> </a:t>
            </a:r>
            <a:r>
              <a:rPr lang="en-US" dirty="0" smtClean="0"/>
              <a:t>- this is the first and most complete source of information</a:t>
            </a:r>
          </a:p>
          <a:p>
            <a:pPr marL="171450" indent="-171450">
              <a:lnSpc>
                <a:spcPct val="150000"/>
              </a:lnSpc>
              <a:buFont typeface="Arial"/>
              <a:buChar char="•"/>
              <a:defRPr/>
            </a:pPr>
            <a:r>
              <a:rPr lang="en-US" dirty="0" smtClean="0"/>
              <a:t>HCPSS </a:t>
            </a:r>
            <a:r>
              <a:rPr lang="en-US" dirty="0"/>
              <a:t>News emails and texts</a:t>
            </a:r>
          </a:p>
          <a:p>
            <a:pPr marL="171450" indent="-171450">
              <a:lnSpc>
                <a:spcPct val="150000"/>
              </a:lnSpc>
              <a:buFont typeface="Arial"/>
              <a:buChar char="•"/>
              <a:defRPr/>
            </a:pPr>
            <a:r>
              <a:rPr lang="en-US" dirty="0"/>
              <a:t>Social media: Twitter &amp; Facebook</a:t>
            </a:r>
          </a:p>
          <a:p>
            <a:pPr marL="171450" indent="-171450">
              <a:lnSpc>
                <a:spcPct val="150000"/>
              </a:lnSpc>
              <a:buFont typeface="Arial"/>
              <a:buChar char="•"/>
              <a:defRPr/>
            </a:pPr>
            <a:r>
              <a:rPr lang="en-US" dirty="0"/>
              <a:t>HCPSS TV – channel 42 (Verizon) and 72 (Comcast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7281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304800"/>
            <a:ext cx="3724275" cy="2794000"/>
          </a:xfrm>
        </p:spPr>
      </p:sp>
      <p:sp>
        <p:nvSpPr>
          <p:cNvPr id="3" name="Notes Placeholder 2"/>
          <p:cNvSpPr>
            <a:spLocks noGrp="1"/>
          </p:cNvSpPr>
          <p:nvPr>
            <p:ph type="body" idx="1"/>
          </p:nvPr>
        </p:nvSpPr>
        <p:spPr/>
        <p:txBody>
          <a:bodyPr/>
          <a:lstStyle/>
          <a:p>
            <a:r>
              <a:rPr lang="en-US" i="1" dirty="0" smtClean="0"/>
              <a:t>[Fill in on </a:t>
            </a:r>
            <a:r>
              <a:rPr lang="en-US" i="1" baseline="0" dirty="0" smtClean="0"/>
              <a:t>slide: </a:t>
            </a:r>
            <a:r>
              <a:rPr lang="en-US" i="1" dirty="0" smtClean="0"/>
              <a:t>school name</a:t>
            </a:r>
            <a:r>
              <a:rPr lang="en-US" i="1" baseline="0" dirty="0" smtClean="0"/>
              <a:t> &amp; </a:t>
            </a:r>
            <a:r>
              <a:rPr lang="en-US" i="1" dirty="0" smtClean="0"/>
              <a:t>web address</a:t>
            </a:r>
            <a:r>
              <a:rPr lang="en-US" i="1" baseline="0" dirty="0" smtClean="0"/>
              <a:t> </a:t>
            </a:r>
            <a:r>
              <a:rPr lang="en-US" i="1" dirty="0" smtClean="0"/>
              <a:t>initials]</a:t>
            </a:r>
          </a:p>
          <a:p>
            <a:endParaRPr lang="en-US" dirty="0" smtClean="0"/>
          </a:p>
          <a:p>
            <a:r>
              <a:rPr lang="en-US" sz="1200" dirty="0" smtClean="0"/>
              <a:t>Our school</a:t>
            </a:r>
            <a:r>
              <a:rPr lang="en-US" sz="1200" baseline="0" dirty="0" smtClean="0"/>
              <a:t> website is a one-stop destination where you can quickly find: </a:t>
            </a:r>
          </a:p>
          <a:p>
            <a:pPr marL="171450" indent="-171450">
              <a:buFont typeface="Arial"/>
              <a:buChar char="•"/>
            </a:pPr>
            <a:r>
              <a:rPr lang="en-US" sz="1200" dirty="0" smtClean="0"/>
              <a:t>School calendar </a:t>
            </a:r>
          </a:p>
          <a:p>
            <a:pPr marL="285750" indent="-285750">
              <a:buFont typeface="Arial"/>
              <a:buChar char="•"/>
            </a:pPr>
            <a:r>
              <a:rPr lang="en-US" sz="1200" dirty="0" smtClean="0"/>
              <a:t>Announcements and news</a:t>
            </a:r>
          </a:p>
          <a:p>
            <a:pPr marL="285750" indent="-285750">
              <a:buFont typeface="Arial"/>
              <a:buChar char="•"/>
            </a:pPr>
            <a:r>
              <a:rPr lang="en-US" sz="1200" dirty="0" smtClean="0"/>
              <a:t>Academic departments</a:t>
            </a:r>
          </a:p>
          <a:p>
            <a:pPr marL="285750" indent="-285750">
              <a:buFont typeface="Arial"/>
              <a:buChar char="•"/>
            </a:pPr>
            <a:r>
              <a:rPr lang="en-US" sz="1200" dirty="0" smtClean="0"/>
              <a:t>Student activities, sports, clubs</a:t>
            </a:r>
          </a:p>
          <a:p>
            <a:pPr marL="285750" indent="-285750">
              <a:buFont typeface="Arial"/>
              <a:buChar char="•"/>
            </a:pPr>
            <a:r>
              <a:rPr lang="en-US" sz="1200" dirty="0" smtClean="0"/>
              <a:t>Staff directory and email links</a:t>
            </a:r>
          </a:p>
          <a:p>
            <a:pPr marL="285750" indent="-285750">
              <a:buFont typeface="Arial"/>
              <a:buChar char="•"/>
            </a:pPr>
            <a:r>
              <a:rPr lang="en-US" sz="1200" dirty="0" smtClean="0"/>
              <a:t>Quick</a:t>
            </a:r>
            <a:r>
              <a:rPr lang="en-US" sz="1200" baseline="0" dirty="0" smtClean="0"/>
              <a:t> </a:t>
            </a:r>
            <a:r>
              <a:rPr lang="en-US" sz="1200" dirty="0" smtClean="0"/>
              <a:t>Links to HCPSS Connect, system website, and other</a:t>
            </a:r>
            <a:r>
              <a:rPr lang="en-US" sz="1200" baseline="0" dirty="0" smtClean="0"/>
              <a:t> resources</a:t>
            </a:r>
            <a:endParaRPr lang="en-US" sz="1200" dirty="0" smtClean="0"/>
          </a:p>
          <a:p>
            <a:pPr marL="0" indent="0">
              <a:buFont typeface="Arial"/>
              <a:buNone/>
            </a:pPr>
            <a:endParaRPr lang="en-US" sz="1200" dirty="0" smtClean="0"/>
          </a:p>
          <a:p>
            <a:r>
              <a:rPr lang="en-US" dirty="0" smtClean="0"/>
              <a:t>It</a:t>
            </a:r>
            <a:r>
              <a:rPr lang="en-US" baseline="0" dirty="0" smtClean="0"/>
              <a:t> provides </a:t>
            </a:r>
            <a:r>
              <a:rPr lang="en-US" sz="1200" kern="1200" dirty="0" smtClean="0">
                <a:solidFill>
                  <a:schemeClr val="tx1"/>
                </a:solidFill>
                <a:effectLst/>
                <a:ea typeface="+mn-ea"/>
                <a:cs typeface="+mn-cs"/>
              </a:rPr>
              <a:t>mobile access and user-friendly navigation.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t>6</a:t>
            </a:fld>
            <a:endParaRPr lang="en-US"/>
          </a:p>
        </p:txBody>
      </p:sp>
    </p:spTree>
    <p:extLst>
      <p:ext uri="{BB962C8B-B14F-4D97-AF65-F5344CB8AC3E}">
        <p14:creationId xmlns:p14="http://schemas.microsoft.com/office/powerpoint/2010/main" val="63754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normAutofit/>
          </a:bodyPr>
          <a:lstStyle/>
          <a:p>
            <a:r>
              <a:rPr lang="en-US" dirty="0" smtClean="0"/>
              <a:t>[insert school Twitter handle</a:t>
            </a:r>
            <a:r>
              <a:rPr lang="en-US" baseline="0" dirty="0" smtClean="0"/>
              <a:t> on slide if using; remove 1</a:t>
            </a:r>
            <a:r>
              <a:rPr lang="en-US" baseline="30000" dirty="0" smtClean="0"/>
              <a:t>st</a:t>
            </a:r>
            <a:r>
              <a:rPr lang="en-US" baseline="0" dirty="0" smtClean="0"/>
              <a:t> line if not]</a:t>
            </a:r>
          </a:p>
          <a:p>
            <a:endParaRPr lang="en-US" baseline="0" dirty="0" smtClean="0"/>
          </a:p>
          <a:p>
            <a:r>
              <a:rPr lang="en-US" baseline="0" dirty="0" smtClean="0"/>
              <a:t>Link to our social media sites:</a:t>
            </a:r>
          </a:p>
          <a:p>
            <a:pPr marL="171450" indent="-171450">
              <a:buFont typeface="Arial"/>
              <a:buChar char="•"/>
            </a:pPr>
            <a:r>
              <a:rPr lang="en-US" dirty="0" smtClean="0"/>
              <a:t>Get up-to-the</a:t>
            </a:r>
            <a:r>
              <a:rPr lang="en-US" baseline="0" dirty="0" smtClean="0"/>
              <a:t>-minute updates, news, student and school happenings, and announcements</a:t>
            </a:r>
          </a:p>
          <a:p>
            <a:pPr marL="171450" indent="-171450">
              <a:buFont typeface="Arial"/>
              <a:buChar char="•"/>
            </a:pPr>
            <a:r>
              <a:rPr lang="en-US" baseline="0" dirty="0" smtClean="0"/>
              <a:t>Interact with the school and system</a:t>
            </a:r>
          </a:p>
          <a:p>
            <a:endParaRPr lang="en-US" dirty="0"/>
          </a:p>
        </p:txBody>
      </p:sp>
      <p:sp>
        <p:nvSpPr>
          <p:cNvPr id="4" name="Slide Number Placeholder 3"/>
          <p:cNvSpPr>
            <a:spLocks noGrp="1"/>
          </p:cNvSpPr>
          <p:nvPr>
            <p:ph type="sldNum" sz="quarter" idx="10"/>
          </p:nvPr>
        </p:nvSpPr>
        <p:spPr/>
        <p:txBody>
          <a:bodyPr/>
          <a:lstStyle/>
          <a:p>
            <a:fld id="{9B064BB9-9AD0-CE4B-912B-27E016BE4542}"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62009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304800"/>
            <a:ext cx="3724275" cy="2794000"/>
          </a:xfrm>
        </p:spPr>
      </p:sp>
      <p:sp>
        <p:nvSpPr>
          <p:cNvPr id="3" name="Notes Placeholder 2"/>
          <p:cNvSpPr>
            <a:spLocks noGrp="1"/>
          </p:cNvSpPr>
          <p:nvPr>
            <p:ph type="body" idx="1"/>
          </p:nvPr>
        </p:nvSpPr>
        <p:spPr>
          <a:xfrm>
            <a:off x="685800" y="3378200"/>
            <a:ext cx="5486400" cy="5008252"/>
          </a:xfrm>
        </p:spPr>
        <p:txBody>
          <a:bodyPr/>
          <a:lstStyle/>
          <a:p>
            <a:pPr>
              <a:lnSpc>
                <a:spcPct val="150000"/>
              </a:lnSpc>
              <a:defRPr/>
            </a:pPr>
            <a:r>
              <a:rPr lang="en-US" dirty="0"/>
              <a:t>The HCPSS Mobile App is available free to download for </a:t>
            </a:r>
            <a:r>
              <a:rPr lang="en-US" dirty="0" err="1"/>
              <a:t>iphones</a:t>
            </a:r>
            <a:r>
              <a:rPr lang="en-US" dirty="0"/>
              <a:t>, </a:t>
            </a:r>
            <a:r>
              <a:rPr lang="en-US" dirty="0" err="1"/>
              <a:t>iPad</a:t>
            </a:r>
            <a:r>
              <a:rPr lang="en-US" dirty="0"/>
              <a:t>, and Android devices in the app stores (search for “HCPSS”). </a:t>
            </a:r>
          </a:p>
          <a:p>
            <a:pPr>
              <a:lnSpc>
                <a:spcPct val="150000"/>
              </a:lnSpc>
              <a:defRPr/>
            </a:pPr>
            <a:endParaRPr lang="en-US" dirty="0"/>
          </a:p>
          <a:p>
            <a:pPr>
              <a:lnSpc>
                <a:spcPct val="150000"/>
              </a:lnSpc>
              <a:defRPr/>
            </a:pPr>
            <a:r>
              <a:rPr lang="en-US" dirty="0"/>
              <a:t>The app makes it quick and easy to find the information you need, when you need it. It provides:</a:t>
            </a:r>
          </a:p>
          <a:p>
            <a:pPr marL="280406" indent="-280406">
              <a:buFont typeface="Arial"/>
              <a:buChar char="•"/>
            </a:pPr>
            <a:endParaRPr lang="en-US" baseline="0" dirty="0" smtClean="0"/>
          </a:p>
          <a:p>
            <a:pPr marL="171450" indent="-171450">
              <a:lnSpc>
                <a:spcPct val="150000"/>
              </a:lnSpc>
              <a:buFont typeface="Arial"/>
              <a:buChar char="•"/>
              <a:defRPr/>
            </a:pPr>
            <a:r>
              <a:rPr lang="en-US" dirty="0"/>
              <a:t>Simplified access to information</a:t>
            </a:r>
          </a:p>
          <a:p>
            <a:pPr marL="171450" indent="-171450">
              <a:lnSpc>
                <a:spcPct val="150000"/>
              </a:lnSpc>
              <a:buFont typeface="Arial"/>
              <a:buChar char="•"/>
              <a:defRPr/>
            </a:pPr>
            <a:r>
              <a:rPr lang="en-US" dirty="0"/>
              <a:t>On-the-go access and quick links</a:t>
            </a:r>
          </a:p>
          <a:p>
            <a:pPr marL="171450" indent="-171450">
              <a:lnSpc>
                <a:spcPct val="150000"/>
              </a:lnSpc>
              <a:buFont typeface="Arial"/>
              <a:buChar char="•"/>
              <a:defRPr/>
            </a:pPr>
            <a:r>
              <a:rPr lang="en-US" dirty="0"/>
              <a:t>Compiles messages and calendar dates from multiple schools as well as district information, if you have children attending other schools as well. </a:t>
            </a:r>
          </a:p>
          <a:p>
            <a:pPr marL="171450" indent="-171450">
              <a:lnSpc>
                <a:spcPct val="150000"/>
              </a:lnSpc>
              <a:buFont typeface="Arial"/>
              <a:buChar char="•"/>
              <a:defRPr/>
            </a:pPr>
            <a:endParaRPr lang="en-US" dirty="0"/>
          </a:p>
        </p:txBody>
      </p:sp>
      <p:sp>
        <p:nvSpPr>
          <p:cNvPr id="4" name="Slide Number Placeholder 3"/>
          <p:cNvSpPr>
            <a:spLocks noGrp="1"/>
          </p:cNvSpPr>
          <p:nvPr>
            <p:ph type="sldNum" sz="quarter" idx="10"/>
          </p:nvPr>
        </p:nvSpPr>
        <p:spPr/>
        <p:txBody>
          <a:bodyPr/>
          <a:lstStyle/>
          <a:p>
            <a:pPr>
              <a:defRPr/>
            </a:pPr>
            <a:fld id="{D8ED2C0C-5C1E-450A-AAF4-1BC79DE065D1}" type="slidenum">
              <a:rPr lang="en-US" smtClean="0"/>
              <a:pPr>
                <a:defRPr/>
              </a:pPr>
              <a:t>8</a:t>
            </a:fld>
            <a:endParaRPr lang="en-US" dirty="0"/>
          </a:p>
        </p:txBody>
      </p:sp>
    </p:spTree>
    <p:extLst>
      <p:ext uri="{BB962C8B-B14F-4D97-AF65-F5344CB8AC3E}">
        <p14:creationId xmlns:p14="http://schemas.microsoft.com/office/powerpoint/2010/main" val="83717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304800"/>
            <a:ext cx="3725863" cy="2794000"/>
          </a:xfrm>
        </p:spPr>
      </p:sp>
      <p:sp>
        <p:nvSpPr>
          <p:cNvPr id="3" name="Notes Placeholder 2"/>
          <p:cNvSpPr>
            <a:spLocks noGrp="1"/>
          </p:cNvSpPr>
          <p:nvPr>
            <p:ph type="body" idx="1"/>
          </p:nvPr>
        </p:nvSpPr>
        <p:spPr>
          <a:xfrm>
            <a:off x="685800" y="3162300"/>
            <a:ext cx="5486400" cy="5461000"/>
          </a:xfrm>
        </p:spPr>
        <p:txBody>
          <a:bodyPr/>
          <a:lstStyle/>
          <a:p>
            <a:pPr marL="0" marR="0" indent="0" algn="l" defTabSz="457200" rtl="0" eaLnBrk="1" fontAlgn="auto" latinLnBrk="0" hangingPunct="1">
              <a:lnSpc>
                <a:spcPts val="1740"/>
              </a:lnSpc>
              <a:buClrTx/>
              <a:buSzTx/>
              <a:buFontTx/>
              <a:buNone/>
              <a:tabLst/>
              <a:defRPr/>
            </a:pPr>
            <a:r>
              <a:rPr lang="en-US" b="1" baseline="0" dirty="0" smtClean="0"/>
              <a:t>HCPSS Connect </a:t>
            </a:r>
            <a:r>
              <a:rPr lang="en-US" baseline="0" dirty="0" smtClean="0"/>
              <a:t>is the one-stop portal to access Synergy, Canvas, and the Family File.</a:t>
            </a:r>
          </a:p>
          <a:p>
            <a:pPr>
              <a:lnSpc>
                <a:spcPts val="1740"/>
              </a:lnSpc>
            </a:pPr>
            <a:endParaRPr lang="en-US" baseline="0" dirty="0" smtClean="0"/>
          </a:p>
          <a:p>
            <a:pPr marL="0" marR="0" indent="0" algn="l" defTabSz="457200" rtl="0" eaLnBrk="1" fontAlgn="auto" latinLnBrk="0" hangingPunct="1">
              <a:lnSpc>
                <a:spcPts val="1740"/>
              </a:lnSpc>
              <a:buClrTx/>
              <a:buSzTx/>
              <a:buFontTx/>
              <a:buNone/>
              <a:tabLst/>
              <a:defRPr/>
            </a:pPr>
            <a:r>
              <a:rPr lang="en-US" b="0" i="0" u="none" strike="noStrike" kern="1200" dirty="0" smtClean="0">
                <a:solidFill>
                  <a:schemeClr val="tx1"/>
                </a:solidFill>
                <a:effectLst/>
              </a:rPr>
              <a:t>The </a:t>
            </a:r>
            <a:r>
              <a:rPr lang="en-US" b="1" i="0" u="none" strike="noStrike" kern="1200" dirty="0" smtClean="0">
                <a:solidFill>
                  <a:schemeClr val="tx1"/>
                </a:solidFill>
                <a:effectLst/>
              </a:rPr>
              <a:t>Synergy</a:t>
            </a:r>
            <a:r>
              <a:rPr lang="en-US" b="0" i="0" u="none" strike="noStrike" kern="1200" dirty="0" smtClean="0">
                <a:solidFill>
                  <a:schemeClr val="tx1"/>
                </a:solidFill>
                <a:effectLst/>
              </a:rPr>
              <a:t> Student Information is the source for official student records &amp; grades.</a:t>
            </a:r>
            <a:r>
              <a:rPr lang="en-US" b="0" i="0" u="none" strike="noStrike" kern="1200" baseline="0" dirty="0" smtClean="0">
                <a:solidFill>
                  <a:schemeClr val="tx1"/>
                </a:solidFill>
                <a:effectLst/>
              </a:rPr>
              <a:t> </a:t>
            </a:r>
          </a:p>
          <a:p>
            <a:pPr marL="0" marR="0" indent="0" algn="l" defTabSz="457200" rtl="0" eaLnBrk="1" fontAlgn="auto" latinLnBrk="0" hangingPunct="1">
              <a:lnSpc>
                <a:spcPts val="1740"/>
              </a:lnSpc>
              <a:buClrTx/>
              <a:buSzTx/>
              <a:buFontTx/>
              <a:buNone/>
              <a:tabLst/>
              <a:defRPr/>
            </a:pPr>
            <a:r>
              <a:rPr lang="en-US" b="0" i="0" u="none" strike="noStrike" kern="1200" dirty="0" smtClean="0">
                <a:solidFill>
                  <a:schemeClr val="tx1"/>
                </a:solidFill>
                <a:effectLst/>
              </a:rPr>
              <a:t>It gives teachers, administrators, and parents with the digital tools to easily access student information. </a:t>
            </a:r>
            <a:endParaRPr lang="en-US" b="0" i="0" u="none" strike="noStrike" kern="1200" baseline="0" dirty="0" smtClean="0">
              <a:solidFill>
                <a:schemeClr val="tx1"/>
              </a:solidFill>
              <a:effectLst/>
            </a:endParaRPr>
          </a:p>
          <a:p>
            <a:pPr marL="0" marR="0" indent="0" algn="l" defTabSz="457200" rtl="0" eaLnBrk="1" fontAlgn="auto" latinLnBrk="0" hangingPunct="1">
              <a:lnSpc>
                <a:spcPts val="1740"/>
              </a:lnSpc>
              <a:buClrTx/>
              <a:buSzTx/>
              <a:buFontTx/>
              <a:buNone/>
              <a:tabLst/>
              <a:defRPr/>
            </a:pPr>
            <a:endParaRPr lang="en-US" dirty="0" smtClean="0">
              <a:effectLst/>
            </a:endParaRPr>
          </a:p>
          <a:p>
            <a:pPr>
              <a:lnSpc>
                <a:spcPts val="1740"/>
              </a:lnSpc>
            </a:pPr>
            <a:r>
              <a:rPr lang="en-US" baseline="0" dirty="0" smtClean="0"/>
              <a:t>The </a:t>
            </a:r>
            <a:r>
              <a:rPr lang="en-US" b="1" baseline="0" dirty="0" smtClean="0"/>
              <a:t>Canvas Learning System </a:t>
            </a:r>
            <a:r>
              <a:rPr lang="en-US" baseline="0" dirty="0" smtClean="0"/>
              <a:t>gives teachers, parents, and students tools to communicate, collaborate, and connect. </a:t>
            </a:r>
          </a:p>
          <a:p>
            <a:pPr>
              <a:lnSpc>
                <a:spcPts val="1740"/>
              </a:lnSpc>
            </a:pPr>
            <a:endParaRPr lang="en-US" baseline="0" dirty="0" smtClean="0"/>
          </a:p>
          <a:p>
            <a:pPr>
              <a:lnSpc>
                <a:spcPts val="1740"/>
              </a:lnSpc>
            </a:pPr>
            <a:r>
              <a:rPr lang="en-US" baseline="0" dirty="0" smtClean="0"/>
              <a:t>Both systems are extremely easy to learn and to use.</a:t>
            </a:r>
          </a:p>
          <a:p>
            <a:pPr>
              <a:lnSpc>
                <a:spcPts val="1740"/>
              </a:lnSpc>
            </a:pPr>
            <a:endParaRPr lang="en-US" baseline="0" dirty="0" smtClean="0"/>
          </a:p>
          <a:p>
            <a:pPr>
              <a:lnSpc>
                <a:spcPts val="1740"/>
              </a:lnSpc>
            </a:pPr>
            <a:r>
              <a:rPr lang="en-US" baseline="0" dirty="0" smtClean="0"/>
              <a:t>Find full details and instructions online at </a:t>
            </a:r>
            <a:r>
              <a:rPr lang="en-US" b="1" baseline="0" dirty="0" err="1" smtClean="0"/>
              <a:t>www.hcpss.org</a:t>
            </a:r>
            <a:r>
              <a:rPr lang="en-US" b="1" baseline="0" dirty="0" smtClean="0"/>
              <a:t>/connect</a:t>
            </a:r>
          </a:p>
          <a:p>
            <a:pPr>
              <a:lnSpc>
                <a:spcPts val="1740"/>
              </a:lnSpc>
            </a:pPr>
            <a:endParaRPr lang="en-US" sz="1200" b="1" baseline="0" dirty="0" smtClean="0">
              <a:ea typeface="+mn-ea"/>
              <a:cs typeface="+mn-cs"/>
              <a:sym typeface="Raleway"/>
            </a:endParaRPr>
          </a:p>
          <a:p>
            <a:pPr marL="63500" lvl="0" indent="0" rtl="0">
              <a:lnSpc>
                <a:spcPts val="1740"/>
              </a:lnSpc>
              <a:buSzPct val="100000"/>
              <a:buFont typeface="Raleway"/>
              <a:buNone/>
            </a:pPr>
            <a:endParaRPr lang="en-US" sz="1200" b="1" baseline="0" dirty="0" smtClean="0">
              <a:ea typeface="+mn-ea"/>
              <a:cs typeface="+mn-cs"/>
              <a:sym typeface="Raleway"/>
            </a:endParaRPr>
          </a:p>
          <a:p>
            <a:pPr marL="63500" lvl="0" indent="-63500" rtl="0">
              <a:lnSpc>
                <a:spcPts val="1740"/>
              </a:lnSpc>
              <a:buSzPct val="100000"/>
              <a:buFont typeface="Raleway"/>
              <a:buNone/>
            </a:pPr>
            <a:r>
              <a:rPr lang="en-US" sz="1200" b="1" baseline="0" dirty="0" smtClean="0">
                <a:ea typeface="+mn-ea"/>
                <a:cs typeface="+mn-cs"/>
                <a:sym typeface="Raleway"/>
              </a:rPr>
              <a:t>Benefits of HCPSS Connect for Parents, Students &amp; Teachers:</a:t>
            </a:r>
          </a:p>
          <a:p>
            <a:pPr indent="-171450">
              <a:lnSpc>
                <a:spcPts val="1740"/>
              </a:lnSpc>
              <a:buSzPct val="100000"/>
              <a:buFont typeface="Arial"/>
              <a:buChar char="•"/>
            </a:pPr>
            <a:r>
              <a:rPr lang="en-US" dirty="0">
                <a:sym typeface="Raleway"/>
              </a:rPr>
              <a:t>Improved &amp; </a:t>
            </a:r>
            <a:r>
              <a:rPr lang="en-US" dirty="0" smtClean="0">
                <a:sym typeface="Raleway"/>
              </a:rPr>
              <a:t>consistent user experience</a:t>
            </a:r>
            <a:endParaRPr lang="en-US" dirty="0">
              <a:sym typeface="Raleway"/>
            </a:endParaRPr>
          </a:p>
          <a:p>
            <a:pPr indent="-171450">
              <a:lnSpc>
                <a:spcPts val="1740"/>
              </a:lnSpc>
              <a:buSzPct val="100000"/>
              <a:buFont typeface="Arial"/>
              <a:buChar char="•"/>
            </a:pPr>
            <a:r>
              <a:rPr lang="en-US" dirty="0">
                <a:sym typeface="Raleway"/>
              </a:rPr>
              <a:t>Common </a:t>
            </a:r>
            <a:r>
              <a:rPr lang="en-US" dirty="0" smtClean="0">
                <a:sym typeface="Raleway"/>
              </a:rPr>
              <a:t>digital platform </a:t>
            </a:r>
            <a:r>
              <a:rPr lang="en-US" dirty="0">
                <a:sym typeface="Raleway"/>
              </a:rPr>
              <a:t>for </a:t>
            </a:r>
            <a:r>
              <a:rPr lang="en-US" dirty="0" smtClean="0">
                <a:sym typeface="Raleway"/>
              </a:rPr>
              <a:t>all schools </a:t>
            </a:r>
            <a:r>
              <a:rPr lang="en-US" dirty="0">
                <a:sym typeface="Raleway"/>
              </a:rPr>
              <a:t>&amp; </a:t>
            </a:r>
            <a:r>
              <a:rPr lang="en-US" dirty="0" smtClean="0">
                <a:sym typeface="Raleway"/>
              </a:rPr>
              <a:t>grades</a:t>
            </a:r>
            <a:endParaRPr lang="en-US" dirty="0">
              <a:sym typeface="Raleway"/>
            </a:endParaRPr>
          </a:p>
          <a:p>
            <a:pPr indent="-171450">
              <a:lnSpc>
                <a:spcPts val="1740"/>
              </a:lnSpc>
              <a:buSzPct val="100000"/>
              <a:buFont typeface="Arial"/>
              <a:buChar char="•"/>
            </a:pPr>
            <a:r>
              <a:rPr lang="en-US" dirty="0">
                <a:sym typeface="Raleway"/>
              </a:rPr>
              <a:t>Improved </a:t>
            </a:r>
            <a:r>
              <a:rPr lang="en-US" dirty="0" smtClean="0">
                <a:sym typeface="Raleway"/>
              </a:rPr>
              <a:t>communication and</a:t>
            </a:r>
            <a:r>
              <a:rPr lang="en-US" baseline="0" dirty="0" smtClean="0">
                <a:sym typeface="Raleway"/>
              </a:rPr>
              <a:t> </a:t>
            </a:r>
            <a:r>
              <a:rPr lang="en-US" dirty="0" smtClean="0">
                <a:sym typeface="Raleway"/>
              </a:rPr>
              <a:t>collaboration</a:t>
            </a:r>
            <a:endParaRPr lang="en-US" dirty="0">
              <a:sym typeface="Raleway"/>
            </a:endParaRPr>
          </a:p>
          <a:p>
            <a:pPr indent="-171450">
              <a:lnSpc>
                <a:spcPts val="1740"/>
              </a:lnSpc>
              <a:buFont typeface="Arial"/>
              <a:buChar char="•"/>
            </a:pPr>
            <a:r>
              <a:rPr lang="en-US" dirty="0"/>
              <a:t>Anytime/anywhere across multiple devices</a:t>
            </a:r>
          </a:p>
          <a:p>
            <a:pPr indent="-171450">
              <a:lnSpc>
                <a:spcPts val="1740"/>
              </a:lnSpc>
              <a:buFont typeface="Arial"/>
              <a:buChar char="•"/>
            </a:pPr>
            <a:r>
              <a:rPr lang="en-US" dirty="0"/>
              <a:t>Single sign-on - 1 user/pass for HCPSS Connect</a:t>
            </a:r>
          </a:p>
          <a:p>
            <a:pPr marL="171450" indent="-171450">
              <a:lnSpc>
                <a:spcPts val="1740"/>
              </a:lnSpc>
              <a:buFont typeface="Arial"/>
              <a:buChar char="•"/>
            </a:pPr>
            <a:endParaRPr lang="en-US" b="1" baseline="0" dirty="0" smtClean="0"/>
          </a:p>
        </p:txBody>
      </p:sp>
      <p:sp>
        <p:nvSpPr>
          <p:cNvPr id="4" name="Slide Number Placeholder 3"/>
          <p:cNvSpPr>
            <a:spLocks noGrp="1"/>
          </p:cNvSpPr>
          <p:nvPr>
            <p:ph type="sldNum" sz="quarter" idx="10"/>
          </p:nvPr>
        </p:nvSpPr>
        <p:spPr/>
        <p:txBody>
          <a:bodyPr/>
          <a:lstStyle/>
          <a:p>
            <a:fld id="{58718399-4142-7244-B78B-A3EB6599F2DA}" type="slidenum">
              <a:rPr lang="en-US" smtClean="0"/>
              <a:t>9</a:t>
            </a:fld>
            <a:endParaRPr lang="en-US"/>
          </a:p>
        </p:txBody>
      </p:sp>
    </p:spTree>
    <p:extLst>
      <p:ext uri="{BB962C8B-B14F-4D97-AF65-F5344CB8AC3E}">
        <p14:creationId xmlns:p14="http://schemas.microsoft.com/office/powerpoint/2010/main" val="95382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329064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131094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773323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5"/>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5"/>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24875594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40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377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474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14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17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85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735844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349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278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11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65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315181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396960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t>9/7/16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125884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t>9/7/16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84355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t>9/7/16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29208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21482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3300387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a:defRPr>
            </a:lvl1pPr>
          </a:lstStyle>
          <a:p>
            <a:fld id="{7F3B4427-210D-5043-8B67-3076FADFD8C3}" type="datetimeFigureOut">
              <a:rPr lang="en-US" smtClean="0"/>
              <a:pPr/>
              <a:t>9/7/16</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fld id="{8B9ACC80-A9E8-F941-8FAE-ED9965793AEB}" type="slidenum">
              <a:rPr lang="en-US" smtClean="0"/>
              <a:pPr/>
              <a:t>‹#›</a:t>
            </a:fld>
            <a:endParaRPr lang="en-US" dirty="0"/>
          </a:p>
        </p:txBody>
      </p:sp>
    </p:spTree>
    <p:extLst>
      <p:ext uri="{BB962C8B-B14F-4D97-AF65-F5344CB8AC3E}">
        <p14:creationId xmlns:p14="http://schemas.microsoft.com/office/powerpoint/2010/main" val="241458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B6AAD01-A063-403F-B0D8-F018057D4C96}" type="datetimeFigureOut">
              <a:rPr lang="en-US" smtClean="0">
                <a:solidFill>
                  <a:prstClr val="black">
                    <a:tint val="75000"/>
                  </a:prstClr>
                </a:solidFill>
              </a:rPr>
              <a:pPr defTabSz="914400"/>
              <a:t>9/7/16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B9E578-EC44-43AD-9AF5-8BECEEECD87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2516650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5.jpeg"/><Relationship Id="rId5" Type="http://schemas.openxmlformats.org/officeDocument/2006/relationships/hyperlink" Target="http://www.hcpss.org/connect/" TargetMode="External"/><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e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3.xml.rels><?xml version="1.0" encoding="UTF-8" standalone="yes"?>
<Relationships xmlns="http://schemas.openxmlformats.org/package/2006/relationships"><Relationship Id="rId11" Type="http://schemas.openxmlformats.org/officeDocument/2006/relationships/image" Target="../media/image7.png"/><Relationship Id="rId12" Type="http://schemas.microsoft.com/office/2007/relationships/hdphoto" Target="../media/hdphoto5.wdp"/><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microsoft.com/office/2007/relationships/hdphoto" Target="../media/hdphoto2.wdp"/><Relationship Id="rId7" Type="http://schemas.openxmlformats.org/officeDocument/2006/relationships/image" Target="../media/image5.png"/><Relationship Id="rId8" Type="http://schemas.microsoft.com/office/2007/relationships/hdphoto" Target="../media/hdphoto3.wdp"/><Relationship Id="rId9" Type="http://schemas.openxmlformats.org/officeDocument/2006/relationships/image" Target="../media/image6.png"/><Relationship Id="rId10"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6.wdp"/><Relationship Id="rId5" Type="http://schemas.openxmlformats.org/officeDocument/2006/relationships/image" Target="../media/image6.png"/><Relationship Id="rId6" Type="http://schemas.microsoft.com/office/2007/relationships/hdphoto" Target="../media/hdphoto4.wdp"/><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4.wdp"/><Relationship Id="rId5" Type="http://schemas.openxmlformats.org/officeDocument/2006/relationships/image" Target="../media/image7.png"/><Relationship Id="rId6" Type="http://schemas.microsoft.com/office/2007/relationships/hdphoto" Target="../media/hdphoto7.wdp"/><Relationship Id="rId7" Type="http://schemas.openxmlformats.org/officeDocument/2006/relationships/image" Target="../media/image8.png"/><Relationship Id="rId8" Type="http://schemas.openxmlformats.org/officeDocument/2006/relationships/image" Target="../media/image5.png"/><Relationship Id="rId9" Type="http://schemas.microsoft.com/office/2007/relationships/hdphoto" Target="../media/hdphoto3.wdp"/><Relationship Id="rId10"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6.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hcpss.org/connect/"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1-20 LFES IMG_114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488"/>
            <a:ext cx="9144000" cy="5853211"/>
          </a:xfrm>
          <a:prstGeom prst="rect">
            <a:avLst/>
          </a:prstGeom>
        </p:spPr>
      </p:pic>
      <p:sp>
        <p:nvSpPr>
          <p:cNvPr id="7" name="Rectangle 6"/>
          <p:cNvSpPr/>
          <p:nvPr/>
        </p:nvSpPr>
        <p:spPr>
          <a:xfrm>
            <a:off x="4" y="5474303"/>
            <a:ext cx="9211037" cy="1434500"/>
          </a:xfrm>
          <a:prstGeom prst="rect">
            <a:avLst/>
          </a:prstGeom>
          <a:solidFill>
            <a:srgbClr val="1B4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cs typeface="Calibri"/>
              </a:rPr>
              <a:t>Back to School Night</a:t>
            </a:r>
            <a:r>
              <a:rPr lang="en-US" sz="5400" b="1" dirty="0">
                <a:solidFill>
                  <a:schemeClr val="bg1"/>
                </a:solidFill>
                <a:latin typeface="Arial Narrow"/>
                <a:cs typeface="Arial Narrow"/>
              </a:rPr>
              <a:t/>
            </a:r>
            <a:br>
              <a:rPr lang="en-US" sz="5400" b="1" dirty="0">
                <a:solidFill>
                  <a:schemeClr val="bg1"/>
                </a:solidFill>
                <a:latin typeface="Arial Narrow"/>
                <a:cs typeface="Arial Narrow"/>
              </a:rPr>
            </a:br>
            <a:r>
              <a:rPr lang="en-US" sz="4000" dirty="0" smtClean="0">
                <a:solidFill>
                  <a:srgbClr val="B8D87A"/>
                </a:solidFill>
              </a:rPr>
              <a:t>Veterans Elementary School</a:t>
            </a:r>
            <a:endParaRPr lang="en-US" sz="4000" dirty="0">
              <a:solidFill>
                <a:srgbClr val="B8D87A"/>
              </a:solidFill>
            </a:endParaRPr>
          </a:p>
        </p:txBody>
      </p:sp>
    </p:spTree>
    <p:extLst>
      <p:ext uri="{BB962C8B-B14F-4D97-AF65-F5344CB8AC3E}">
        <p14:creationId xmlns:p14="http://schemas.microsoft.com/office/powerpoint/2010/main" val="24864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14"/>
        <p:cNvGrpSpPr/>
        <p:nvPr/>
      </p:nvGrpSpPr>
      <p:grpSpPr>
        <a:xfrm>
          <a:off x="0" y="0"/>
          <a:ext cx="0" cy="0"/>
          <a:chOff x="0" y="0"/>
          <a:chExt cx="0" cy="0"/>
        </a:xfrm>
      </p:grpSpPr>
      <p:pic>
        <p:nvPicPr>
          <p:cNvPr id="117" name="Shape 1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06286" y="398141"/>
            <a:ext cx="6276137" cy="2353556"/>
          </a:xfrm>
          <a:prstGeom prst="rect">
            <a:avLst/>
          </a:prstGeom>
          <a:noFill/>
          <a:ln>
            <a:noFill/>
          </a:ln>
        </p:spPr>
      </p:pic>
      <p:sp>
        <p:nvSpPr>
          <p:cNvPr id="6" name="TextBox 5">
            <a:hlinkClick r:id="rId5"/>
          </p:cNvPr>
          <p:cNvSpPr txBox="1"/>
          <p:nvPr/>
        </p:nvSpPr>
        <p:spPr>
          <a:xfrm>
            <a:off x="1" y="5904029"/>
            <a:ext cx="9144000" cy="923331"/>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6000">
                <a:solidFill>
                  <a:srgbClr val="1B4072"/>
                </a:solidFill>
              </a:defRPr>
            </a:lvl1pPr>
          </a:lstStyle>
          <a:p>
            <a:r>
              <a:rPr lang="en-US" dirty="0" err="1"/>
              <a:t>www.hcpss.org</a:t>
            </a:r>
            <a:r>
              <a:rPr lang="en-US" dirty="0"/>
              <a:t>/connect</a:t>
            </a:r>
          </a:p>
        </p:txBody>
      </p:sp>
      <p:sp>
        <p:nvSpPr>
          <p:cNvPr id="3" name="Rectangle 2"/>
          <p:cNvSpPr/>
          <p:nvPr/>
        </p:nvSpPr>
        <p:spPr>
          <a:xfrm>
            <a:off x="1895475" y="2891077"/>
            <a:ext cx="7085238" cy="2439642"/>
          </a:xfrm>
          <a:prstGeom prst="rect">
            <a:avLst/>
          </a:prstGeom>
        </p:spPr>
        <p:txBody>
          <a:bodyPr wrap="square">
            <a:spAutoFit/>
          </a:bodyPr>
          <a:lstStyle/>
          <a:p>
            <a:pPr marL="285750" indent="-285750">
              <a:lnSpc>
                <a:spcPct val="120000"/>
              </a:lnSpc>
              <a:buFont typeface="Arial"/>
              <a:buChar char="•"/>
            </a:pPr>
            <a:r>
              <a:rPr lang="en-US" sz="3200" dirty="0" smtClean="0">
                <a:solidFill>
                  <a:schemeClr val="bg1"/>
                </a:solidFill>
                <a:latin typeface="Calibri"/>
              </a:rPr>
              <a:t>Parent contact information</a:t>
            </a:r>
          </a:p>
          <a:p>
            <a:pPr marL="285750" indent="-285750">
              <a:lnSpc>
                <a:spcPct val="120000"/>
              </a:lnSpc>
              <a:buFont typeface="Arial"/>
              <a:buChar char="•"/>
            </a:pPr>
            <a:r>
              <a:rPr lang="en-US" sz="3200" dirty="0" smtClean="0">
                <a:solidFill>
                  <a:schemeClr val="bg1"/>
                </a:solidFill>
                <a:latin typeface="Calibri"/>
              </a:rPr>
              <a:t>Medical data and contacts</a:t>
            </a:r>
          </a:p>
          <a:p>
            <a:pPr marL="285750" indent="-285750">
              <a:lnSpc>
                <a:spcPct val="120000"/>
              </a:lnSpc>
              <a:buFont typeface="Arial"/>
              <a:buChar char="•"/>
            </a:pPr>
            <a:r>
              <a:rPr lang="en-US" sz="3200" dirty="0" smtClean="0">
                <a:solidFill>
                  <a:schemeClr val="bg1"/>
                </a:solidFill>
                <a:latin typeface="Calibri"/>
              </a:rPr>
              <a:t>Afterschool transportation </a:t>
            </a:r>
          </a:p>
          <a:p>
            <a:pPr marL="285750" indent="-285750">
              <a:lnSpc>
                <a:spcPct val="120000"/>
              </a:lnSpc>
              <a:buFont typeface="Arial"/>
              <a:buChar char="•"/>
            </a:pPr>
            <a:r>
              <a:rPr lang="en-US" sz="3200" dirty="0" smtClean="0">
                <a:solidFill>
                  <a:schemeClr val="bg1"/>
                </a:solidFill>
                <a:latin typeface="Calibri"/>
              </a:rPr>
              <a:t>Data privacy preferences</a:t>
            </a:r>
          </a:p>
        </p:txBody>
      </p:sp>
    </p:spTree>
    <p:extLst>
      <p:ext uri="{BB962C8B-B14F-4D97-AF65-F5344CB8AC3E}">
        <p14:creationId xmlns:p14="http://schemas.microsoft.com/office/powerpoint/2010/main" val="2007724173"/>
      </p:ext>
    </p:extLst>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9015" y="1401332"/>
            <a:ext cx="4268640" cy="4621827"/>
          </a:xfrm>
          <a:prstGeom prst="rect">
            <a:avLst/>
          </a:prstGeom>
          <a:solidFill>
            <a:srgbClr val="BFE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30651" y="1401332"/>
            <a:ext cx="4268048" cy="4621827"/>
          </a:xfrm>
          <a:prstGeom prst="rect">
            <a:avLst/>
          </a:prstGeom>
          <a:solidFill>
            <a:srgbClr val="BFE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hape 162"/>
          <p:cNvSpPr txBox="1"/>
          <p:nvPr/>
        </p:nvSpPr>
        <p:spPr>
          <a:xfrm>
            <a:off x="230653" y="1589552"/>
            <a:ext cx="4059373" cy="3741984"/>
          </a:xfrm>
          <a:prstGeom prst="rect">
            <a:avLst/>
          </a:prstGeom>
          <a:noFill/>
          <a:ln>
            <a:noFill/>
          </a:ln>
        </p:spPr>
        <p:txBody>
          <a:bodyPr lIns="91425" tIns="91425" rIns="91425" bIns="91425" anchor="t" anchorCtr="0">
            <a:noAutofit/>
          </a:bodyPr>
          <a:lstStyle/>
          <a:p>
            <a:pPr algn="ctr" defTabSz="914400">
              <a:lnSpc>
                <a:spcPct val="120000"/>
              </a:lnSpc>
            </a:pPr>
            <a:r>
              <a:rPr lang="en-US" sz="3200" b="1" kern="0" dirty="0" smtClean="0">
                <a:solidFill>
                  <a:srgbClr val="0063A4"/>
                </a:solidFill>
                <a:ea typeface="Raleway"/>
                <a:cs typeface="Raleway"/>
                <a:sym typeface="Raleway"/>
                <a:rtl val="0"/>
              </a:rPr>
              <a:t>Login </a:t>
            </a:r>
            <a:r>
              <a:rPr lang="en-US" sz="3200" b="1" kern="0" dirty="0">
                <a:solidFill>
                  <a:srgbClr val="0063A4"/>
                </a:solidFill>
                <a:ea typeface="Raleway"/>
                <a:cs typeface="Raleway"/>
                <a:sym typeface="Raleway"/>
                <a:rtl val="0"/>
              </a:rPr>
              <a:t>and </a:t>
            </a:r>
            <a:r>
              <a:rPr lang="en-US" sz="3200" b="1" kern="0" dirty="0" smtClean="0">
                <a:solidFill>
                  <a:srgbClr val="0063A4"/>
                </a:solidFill>
                <a:ea typeface="Raleway"/>
                <a:cs typeface="Raleway"/>
                <a:sym typeface="Raleway"/>
                <a:rtl val="0"/>
              </a:rPr>
              <a:t>Password assistance:</a:t>
            </a:r>
          </a:p>
          <a:p>
            <a:pPr algn="ctr" defTabSz="914400">
              <a:lnSpc>
                <a:spcPct val="120000"/>
              </a:lnSpc>
            </a:pPr>
            <a:r>
              <a:rPr lang="en-US" sz="3200" b="1" kern="0" dirty="0" smtClean="0">
                <a:solidFill>
                  <a:srgbClr val="000000"/>
                </a:solidFill>
                <a:ea typeface="Raleway"/>
                <a:cs typeface="Raleway"/>
                <a:sym typeface="Raleway"/>
                <a:rtl val="0"/>
              </a:rPr>
              <a:t>Contact School Office</a:t>
            </a:r>
            <a:endParaRPr lang="en-US" sz="3200" b="1" kern="0" dirty="0">
              <a:solidFill>
                <a:srgbClr val="000000"/>
              </a:solidFill>
              <a:ea typeface="Raleway"/>
              <a:cs typeface="Raleway"/>
              <a:sym typeface="Raleway"/>
              <a:rtl val="0"/>
            </a:endParaRPr>
          </a:p>
          <a:p>
            <a:pPr defTabSz="914400">
              <a:lnSpc>
                <a:spcPct val="150000"/>
              </a:lnSpc>
            </a:pPr>
            <a:endParaRPr sz="3200" kern="0" dirty="0">
              <a:solidFill>
                <a:srgbClr val="000000"/>
              </a:solidFill>
              <a:ea typeface="Raleway"/>
              <a:cs typeface="Raleway"/>
              <a:sym typeface="Raleway"/>
              <a:rtl val="0"/>
            </a:endParaRPr>
          </a:p>
        </p:txBody>
      </p:sp>
      <p:sp>
        <p:nvSpPr>
          <p:cNvPr id="5" name="Shape 163"/>
          <p:cNvSpPr txBox="1">
            <a:spLocks/>
          </p:cNvSpPr>
          <p:nvPr/>
        </p:nvSpPr>
        <p:spPr>
          <a:xfrm>
            <a:off x="-36300" y="1"/>
            <a:ext cx="9216600" cy="692100"/>
          </a:xfrm>
          <a:prstGeom prst="rect">
            <a:avLst/>
          </a:prstGeom>
          <a:solidFill>
            <a:srgbClr val="1F497D"/>
          </a:solidFill>
        </p:spPr>
        <p:txBody>
          <a:bodyPr lIns="91425" tIns="91425" rIns="91425" bIns="91425" anchor="ctr" anchorCtr="0">
            <a:no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spcBef>
                <a:spcPts val="0"/>
              </a:spcBef>
              <a:buClr>
                <a:schemeClr val="dk1"/>
              </a:buClr>
              <a:buSzPct val="34375"/>
              <a:buFont typeface="Arial"/>
              <a:buNone/>
            </a:pPr>
            <a:r>
              <a:rPr lang="en-US" sz="4800" dirty="0" smtClean="0">
                <a:solidFill>
                  <a:schemeClr val="lt1"/>
                </a:solidFill>
                <a:latin typeface="+mn-lt"/>
                <a:ea typeface="Raleway"/>
                <a:cs typeface="Raleway"/>
                <a:sym typeface="Raleway"/>
              </a:rPr>
              <a:t>Getting Help</a:t>
            </a:r>
            <a:endParaRPr lang="en-US" sz="4800" dirty="0">
              <a:solidFill>
                <a:schemeClr val="lt1"/>
              </a:solidFill>
              <a:latin typeface="+mn-lt"/>
              <a:ea typeface="Raleway"/>
              <a:cs typeface="Raleway"/>
              <a:sym typeface="Raleway"/>
            </a:endParaRPr>
          </a:p>
        </p:txBody>
      </p:sp>
      <p:pic>
        <p:nvPicPr>
          <p:cNvPr id="6" name="Shape 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69774" y="3489810"/>
            <a:ext cx="1981126" cy="1981127"/>
          </a:xfrm>
          <a:prstGeom prst="rect">
            <a:avLst/>
          </a:prstGeom>
          <a:noFill/>
          <a:ln>
            <a:noFill/>
          </a:ln>
        </p:spPr>
      </p:pic>
      <p:sp>
        <p:nvSpPr>
          <p:cNvPr id="7" name="Shape 165"/>
          <p:cNvSpPr txBox="1"/>
          <p:nvPr/>
        </p:nvSpPr>
        <p:spPr>
          <a:xfrm>
            <a:off x="4669015" y="1680267"/>
            <a:ext cx="4059936" cy="3756600"/>
          </a:xfrm>
          <a:prstGeom prst="rect">
            <a:avLst/>
          </a:prstGeom>
          <a:noFill/>
          <a:ln>
            <a:noFill/>
          </a:ln>
        </p:spPr>
        <p:txBody>
          <a:bodyPr lIns="91425" tIns="91425" rIns="91425" bIns="91425" anchor="t" anchorCtr="0">
            <a:noAutofit/>
          </a:bodyPr>
          <a:lstStyle/>
          <a:p>
            <a:pPr algn="ctr" defTabSz="914400"/>
            <a:r>
              <a:rPr lang="en-US" sz="3200" b="1" kern="0" dirty="0" smtClean="0">
                <a:solidFill>
                  <a:srgbClr val="0063A4"/>
                </a:solidFill>
                <a:ea typeface="Raleway"/>
                <a:cs typeface="Raleway"/>
                <a:sym typeface="Raleway"/>
                <a:rtl val="0"/>
              </a:rPr>
              <a:t>Guides and Resources:</a:t>
            </a:r>
          </a:p>
          <a:p>
            <a:pPr algn="ctr" defTabSz="914400">
              <a:lnSpc>
                <a:spcPct val="120000"/>
              </a:lnSpc>
            </a:pPr>
            <a:r>
              <a:rPr lang="en-US" sz="3200" b="1" kern="0" dirty="0" smtClean="0">
                <a:solidFill>
                  <a:srgbClr val="000000"/>
                </a:solidFill>
                <a:ea typeface="Raleway"/>
                <a:cs typeface="Raleway"/>
                <a:sym typeface="Raleway"/>
                <a:rtl val="0"/>
              </a:rPr>
              <a:t>HCPSS </a:t>
            </a:r>
            <a:r>
              <a:rPr lang="en-US" sz="3200" b="1" kern="0" dirty="0">
                <a:solidFill>
                  <a:srgbClr val="000000"/>
                </a:solidFill>
                <a:ea typeface="Raleway"/>
                <a:cs typeface="Raleway"/>
                <a:sym typeface="Raleway"/>
                <a:rtl val="0"/>
              </a:rPr>
              <a:t>Connect Homepage</a:t>
            </a:r>
          </a:p>
          <a:p>
            <a:pPr algn="ctr" defTabSz="914400">
              <a:lnSpc>
                <a:spcPct val="150000"/>
              </a:lnSpc>
            </a:pPr>
            <a:endParaRPr sz="2800" b="1" kern="0" dirty="0">
              <a:solidFill>
                <a:srgbClr val="000000"/>
              </a:solidFill>
              <a:ea typeface="Raleway"/>
              <a:cs typeface="Raleway"/>
              <a:sym typeface="Raleway"/>
              <a:rtl val="0"/>
            </a:endParaRPr>
          </a:p>
        </p:txBody>
      </p:sp>
      <p:pic>
        <p:nvPicPr>
          <p:cNvPr id="8" name="Shape 166"/>
          <p:cNvPicPr preferRelativeResize="0"/>
          <p:nvPr/>
        </p:nvPicPr>
        <p:blipFill rotWithShape="1">
          <a:blip r:embed="rId4" cstate="screen">
            <a:alphaModFix/>
            <a:extLst>
              <a:ext uri="{28A0092B-C50C-407E-A947-70E740481C1C}">
                <a14:useLocalDpi xmlns:a14="http://schemas.microsoft.com/office/drawing/2010/main"/>
              </a:ext>
            </a:extLst>
          </a:blip>
          <a:srcRect t="32890"/>
          <a:stretch/>
        </p:blipFill>
        <p:spPr>
          <a:xfrm>
            <a:off x="5068006" y="3759673"/>
            <a:ext cx="3301874" cy="1384475"/>
          </a:xfrm>
          <a:prstGeom prst="rect">
            <a:avLst/>
          </a:prstGeom>
          <a:noFill/>
          <a:ln>
            <a:noFill/>
          </a:ln>
        </p:spPr>
      </p:pic>
    </p:spTree>
    <p:extLst>
      <p:ext uri="{BB962C8B-B14F-4D97-AF65-F5344CB8AC3E}">
        <p14:creationId xmlns:p14="http://schemas.microsoft.com/office/powerpoint/2010/main" val="3000413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6-06-30 at 12.23.10 PM.png"/>
          <p:cNvPicPr>
            <a:picLocks noChangeAspect="1"/>
          </p:cNvPicPr>
          <p:nvPr/>
        </p:nvPicPr>
        <p:blipFill rotWithShape="1">
          <a:blip r:embed="rId3" cstate="screen">
            <a:extLst>
              <a:ext uri="{28A0092B-C50C-407E-A947-70E740481C1C}">
                <a14:useLocalDpi xmlns:a14="http://schemas.microsoft.com/office/drawing/2010/main"/>
              </a:ext>
            </a:extLst>
          </a:blip>
          <a:srcRect t="12202" b="24711"/>
          <a:stretch/>
        </p:blipFill>
        <p:spPr>
          <a:xfrm>
            <a:off x="543695" y="6063723"/>
            <a:ext cx="1315595" cy="813032"/>
          </a:xfrm>
          <a:prstGeom prst="rect">
            <a:avLst/>
          </a:prstGeom>
        </p:spPr>
      </p:pic>
      <p:pic>
        <p:nvPicPr>
          <p:cNvPr id="16" name="Picture 15" descr="Screen Shot 2016-06-30 at 12.23.1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693" y="4582213"/>
            <a:ext cx="1333738" cy="1040316"/>
          </a:xfrm>
          <a:prstGeom prst="rect">
            <a:avLst/>
          </a:prstGeom>
        </p:spPr>
      </p:pic>
      <p:sp>
        <p:nvSpPr>
          <p:cNvPr id="3" name="TextBox 2"/>
          <p:cNvSpPr txBox="1"/>
          <p:nvPr/>
        </p:nvSpPr>
        <p:spPr>
          <a:xfrm>
            <a:off x="1963266" y="805005"/>
            <a:ext cx="5935543" cy="646331"/>
          </a:xfrm>
          <a:prstGeom prst="rect">
            <a:avLst/>
          </a:prstGeom>
          <a:noFill/>
        </p:spPr>
        <p:txBody>
          <a:bodyPr wrap="square" rtlCol="0">
            <a:spAutoFit/>
          </a:bodyPr>
          <a:lstStyle/>
          <a:p>
            <a:r>
              <a:rPr lang="en-US" sz="3600" dirty="0" smtClean="0"/>
              <a:t>Teacher Homepage</a:t>
            </a:r>
            <a:endParaRPr lang="en-US" sz="3600" dirty="0"/>
          </a:p>
        </p:txBody>
      </p:sp>
      <p:sp>
        <p:nvSpPr>
          <p:cNvPr id="5" name="TextBox 4"/>
          <p:cNvSpPr txBox="1"/>
          <p:nvPr/>
        </p:nvSpPr>
        <p:spPr>
          <a:xfrm>
            <a:off x="1963266" y="1710113"/>
            <a:ext cx="5935543" cy="646331"/>
          </a:xfrm>
          <a:prstGeom prst="rect">
            <a:avLst/>
          </a:prstGeom>
          <a:noFill/>
        </p:spPr>
        <p:txBody>
          <a:bodyPr wrap="square" rtlCol="0">
            <a:spAutoFit/>
          </a:bodyPr>
          <a:lstStyle/>
          <a:p>
            <a:r>
              <a:rPr lang="en-US" sz="3600" dirty="0" smtClean="0"/>
              <a:t>Digital Tools </a:t>
            </a:r>
            <a:endParaRPr lang="en-US" sz="3600" dirty="0"/>
          </a:p>
        </p:txBody>
      </p:sp>
      <p:sp>
        <p:nvSpPr>
          <p:cNvPr id="6" name="TextBox 5"/>
          <p:cNvSpPr txBox="1"/>
          <p:nvPr/>
        </p:nvSpPr>
        <p:spPr>
          <a:xfrm>
            <a:off x="1963266" y="2615221"/>
            <a:ext cx="5935543" cy="646331"/>
          </a:xfrm>
          <a:prstGeom prst="rect">
            <a:avLst/>
          </a:prstGeom>
          <a:noFill/>
        </p:spPr>
        <p:txBody>
          <a:bodyPr wrap="square" rtlCol="0">
            <a:spAutoFit/>
          </a:bodyPr>
          <a:lstStyle/>
          <a:p>
            <a:r>
              <a:rPr lang="en-US" sz="3600" dirty="0" smtClean="0"/>
              <a:t>Course information</a:t>
            </a:r>
            <a:endParaRPr lang="en-US" sz="3600" dirty="0"/>
          </a:p>
        </p:txBody>
      </p:sp>
      <p:sp>
        <p:nvSpPr>
          <p:cNvPr id="7" name="TextBox 6"/>
          <p:cNvSpPr txBox="1"/>
          <p:nvPr/>
        </p:nvSpPr>
        <p:spPr>
          <a:xfrm>
            <a:off x="1963266" y="3520327"/>
            <a:ext cx="5935543" cy="646331"/>
          </a:xfrm>
          <a:prstGeom prst="rect">
            <a:avLst/>
          </a:prstGeom>
          <a:noFill/>
        </p:spPr>
        <p:txBody>
          <a:bodyPr wrap="square" rtlCol="0">
            <a:spAutoFit/>
          </a:bodyPr>
          <a:lstStyle/>
          <a:p>
            <a:r>
              <a:rPr lang="en-US" sz="3600" dirty="0" smtClean="0"/>
              <a:t>Family communication</a:t>
            </a:r>
            <a:endParaRPr lang="en-US" sz="3600" dirty="0"/>
          </a:p>
        </p:txBody>
      </p:sp>
      <p:grpSp>
        <p:nvGrpSpPr>
          <p:cNvPr id="4" name="Group 3"/>
          <p:cNvGrpSpPr/>
          <p:nvPr/>
        </p:nvGrpSpPr>
        <p:grpSpPr>
          <a:xfrm>
            <a:off x="597756" y="714289"/>
            <a:ext cx="1274795" cy="3795392"/>
            <a:chOff x="597756" y="714289"/>
            <a:chExt cx="1274795" cy="3795392"/>
          </a:xfrm>
        </p:grpSpPr>
        <p:pic>
          <p:nvPicPr>
            <p:cNvPr id="2" name="Picture 1" descr="Screen Shot 2016-06-29 at 3.54.0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756" y="714289"/>
              <a:ext cx="1274795" cy="769672"/>
            </a:xfrm>
            <a:prstGeom prst="rect">
              <a:avLst/>
            </a:prstGeom>
          </p:spPr>
        </p:pic>
        <p:pic>
          <p:nvPicPr>
            <p:cNvPr id="8" name="Picture 7" descr="Screen Shot 2016-06-29 at 3.54.02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756" y="1463474"/>
              <a:ext cx="1274795" cy="3046207"/>
            </a:xfrm>
            <a:prstGeom prst="rect">
              <a:avLst/>
            </a:prstGeom>
          </p:spPr>
        </p:pic>
      </p:grpSp>
      <p:sp>
        <p:nvSpPr>
          <p:cNvPr id="11" name="TextBox 10"/>
          <p:cNvSpPr txBox="1"/>
          <p:nvPr/>
        </p:nvSpPr>
        <p:spPr>
          <a:xfrm>
            <a:off x="1963266" y="4813602"/>
            <a:ext cx="5935543" cy="646331"/>
          </a:xfrm>
          <a:prstGeom prst="rect">
            <a:avLst/>
          </a:prstGeom>
          <a:noFill/>
        </p:spPr>
        <p:txBody>
          <a:bodyPr wrap="square" rtlCol="0">
            <a:spAutoFit/>
          </a:bodyPr>
          <a:lstStyle/>
          <a:p>
            <a:r>
              <a:rPr lang="en-US" sz="3600" dirty="0" smtClean="0"/>
              <a:t>Calendar Dates/Events</a:t>
            </a:r>
            <a:endParaRPr lang="en-US" sz="3600" dirty="0"/>
          </a:p>
        </p:txBody>
      </p:sp>
      <p:sp>
        <p:nvSpPr>
          <p:cNvPr id="12" name="TextBox 11"/>
          <p:cNvSpPr txBox="1"/>
          <p:nvPr/>
        </p:nvSpPr>
        <p:spPr>
          <a:xfrm>
            <a:off x="2115666" y="6090859"/>
            <a:ext cx="5935543" cy="646331"/>
          </a:xfrm>
          <a:prstGeom prst="rect">
            <a:avLst/>
          </a:prstGeom>
          <a:noFill/>
        </p:spPr>
        <p:txBody>
          <a:bodyPr wrap="square" rtlCol="0">
            <a:spAutoFit/>
          </a:bodyPr>
          <a:lstStyle/>
          <a:p>
            <a:r>
              <a:rPr lang="en-US" sz="3600" dirty="0" smtClean="0"/>
              <a:t>Announcements</a:t>
            </a:r>
            <a:endParaRPr lang="en-US" sz="3600" dirty="0"/>
          </a:p>
        </p:txBody>
      </p:sp>
      <p:sp>
        <p:nvSpPr>
          <p:cNvPr id="13" name="TextBox 12"/>
          <p:cNvSpPr txBox="1"/>
          <p:nvPr/>
        </p:nvSpPr>
        <p:spPr>
          <a:xfrm>
            <a:off x="2" y="315568"/>
            <a:ext cx="5007429" cy="523220"/>
          </a:xfrm>
          <a:prstGeom prst="rect">
            <a:avLst/>
          </a:prstGeom>
          <a:solidFill>
            <a:srgbClr val="85A541"/>
          </a:solidFill>
        </p:spPr>
        <p:txBody>
          <a:bodyPr wrap="square" lIns="365760" rtlCol="0">
            <a:spAutoFit/>
          </a:bodyPr>
          <a:lstStyle/>
          <a:p>
            <a:r>
              <a:rPr lang="en-US" sz="2800" dirty="0" smtClean="0">
                <a:solidFill>
                  <a:srgbClr val="FFFFFF"/>
                </a:solidFill>
              </a:rPr>
              <a:t>By September 2016</a:t>
            </a:r>
            <a:endParaRPr lang="en-US" sz="2800" dirty="0">
              <a:solidFill>
                <a:srgbClr val="FFFFFF"/>
              </a:solidFill>
            </a:endParaRPr>
          </a:p>
        </p:txBody>
      </p:sp>
      <p:sp>
        <p:nvSpPr>
          <p:cNvPr id="14" name="TextBox 13"/>
          <p:cNvSpPr txBox="1"/>
          <p:nvPr/>
        </p:nvSpPr>
        <p:spPr>
          <a:xfrm>
            <a:off x="2" y="4317107"/>
            <a:ext cx="5007429" cy="523220"/>
          </a:xfrm>
          <a:prstGeom prst="rect">
            <a:avLst/>
          </a:prstGeom>
          <a:solidFill>
            <a:srgbClr val="85A541"/>
          </a:solidFill>
        </p:spPr>
        <p:txBody>
          <a:bodyPr wrap="square" lIns="365760" rtlCol="0">
            <a:spAutoFit/>
          </a:bodyPr>
          <a:lstStyle/>
          <a:p>
            <a:r>
              <a:rPr lang="en-US" sz="2800" dirty="0" smtClean="0">
                <a:solidFill>
                  <a:srgbClr val="FFFFFF"/>
                </a:solidFill>
              </a:rPr>
              <a:t>1</a:t>
            </a:r>
            <a:r>
              <a:rPr lang="en-US" sz="2800" baseline="30000" dirty="0" smtClean="0">
                <a:solidFill>
                  <a:srgbClr val="FFFFFF"/>
                </a:solidFill>
              </a:rPr>
              <a:t>st</a:t>
            </a:r>
            <a:r>
              <a:rPr lang="en-US" sz="2800" dirty="0">
                <a:solidFill>
                  <a:srgbClr val="FFFFFF"/>
                </a:solidFill>
              </a:rPr>
              <a:t> </a:t>
            </a:r>
            <a:r>
              <a:rPr lang="en-US" sz="2800" dirty="0" smtClean="0">
                <a:solidFill>
                  <a:srgbClr val="FFFFFF"/>
                </a:solidFill>
              </a:rPr>
              <a:t>and 2</a:t>
            </a:r>
            <a:r>
              <a:rPr lang="en-US" sz="2800" baseline="30000" dirty="0" smtClean="0">
                <a:solidFill>
                  <a:srgbClr val="FFFFFF"/>
                </a:solidFill>
              </a:rPr>
              <a:t>nd</a:t>
            </a:r>
            <a:r>
              <a:rPr lang="en-US" sz="2800" dirty="0" smtClean="0">
                <a:solidFill>
                  <a:srgbClr val="FFFFFF"/>
                </a:solidFill>
              </a:rPr>
              <a:t> Quarters</a:t>
            </a:r>
            <a:endParaRPr lang="en-US" sz="2800" dirty="0">
              <a:solidFill>
                <a:srgbClr val="FFFFFF"/>
              </a:solidFill>
            </a:endParaRPr>
          </a:p>
        </p:txBody>
      </p:sp>
      <p:sp>
        <p:nvSpPr>
          <p:cNvPr id="15" name="TextBox 14"/>
          <p:cNvSpPr txBox="1"/>
          <p:nvPr/>
        </p:nvSpPr>
        <p:spPr>
          <a:xfrm>
            <a:off x="2" y="5606597"/>
            <a:ext cx="5007429" cy="523220"/>
          </a:xfrm>
          <a:prstGeom prst="rect">
            <a:avLst/>
          </a:prstGeom>
          <a:solidFill>
            <a:srgbClr val="85A541"/>
          </a:solidFill>
        </p:spPr>
        <p:txBody>
          <a:bodyPr wrap="square" lIns="365760" rtlCol="0">
            <a:spAutoFit/>
          </a:bodyPr>
          <a:lstStyle/>
          <a:p>
            <a:r>
              <a:rPr lang="en-US" sz="2800" dirty="0" smtClean="0">
                <a:solidFill>
                  <a:srgbClr val="FFFFFF"/>
                </a:solidFill>
              </a:rPr>
              <a:t>3</a:t>
            </a:r>
            <a:r>
              <a:rPr lang="en-US" sz="2800" baseline="30000" dirty="0" smtClean="0">
                <a:solidFill>
                  <a:srgbClr val="FFFFFF"/>
                </a:solidFill>
              </a:rPr>
              <a:t>rd</a:t>
            </a:r>
            <a:r>
              <a:rPr lang="en-US" sz="2800" dirty="0" smtClean="0">
                <a:solidFill>
                  <a:srgbClr val="FFFFFF"/>
                </a:solidFill>
              </a:rPr>
              <a:t> and 4</a:t>
            </a:r>
            <a:r>
              <a:rPr lang="en-US" sz="2800" baseline="30000" dirty="0" smtClean="0">
                <a:solidFill>
                  <a:srgbClr val="FFFFFF"/>
                </a:solidFill>
              </a:rPr>
              <a:t>th</a:t>
            </a:r>
            <a:r>
              <a:rPr lang="en-US" sz="2800" dirty="0" smtClean="0">
                <a:solidFill>
                  <a:srgbClr val="FFFFFF"/>
                </a:solidFill>
              </a:rPr>
              <a:t> Quarters</a:t>
            </a:r>
            <a:endParaRPr lang="en-US" sz="2800" dirty="0">
              <a:solidFill>
                <a:srgbClr val="FFFFFF"/>
              </a:solidFill>
            </a:endParaRP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55207" y="273418"/>
            <a:ext cx="2506855" cy="1097949"/>
          </a:xfrm>
          <a:prstGeom prst="rect">
            <a:avLst/>
          </a:prstGeom>
        </p:spPr>
      </p:pic>
      <p:sp>
        <p:nvSpPr>
          <p:cNvPr id="19" name="Rectangle 18"/>
          <p:cNvSpPr/>
          <p:nvPr/>
        </p:nvSpPr>
        <p:spPr>
          <a:xfrm>
            <a:off x="7248142" y="1298036"/>
            <a:ext cx="1606129" cy="584776"/>
          </a:xfrm>
          <a:prstGeom prst="rect">
            <a:avLst/>
          </a:prstGeom>
        </p:spPr>
        <p:txBody>
          <a:bodyPr wrap="none">
            <a:spAutoFit/>
          </a:bodyPr>
          <a:lstStyle/>
          <a:p>
            <a:r>
              <a:rPr lang="en-US" sz="3200" b="1" dirty="0">
                <a:solidFill>
                  <a:srgbClr val="0070C0"/>
                </a:solidFill>
              </a:rPr>
              <a:t>CANVAS</a:t>
            </a:r>
            <a:endParaRPr lang="en-US" sz="3200" dirty="0">
              <a:solidFill>
                <a:srgbClr val="0070C0"/>
              </a:solidFill>
            </a:endParaRPr>
          </a:p>
        </p:txBody>
      </p:sp>
    </p:spTree>
    <p:extLst>
      <p:ext uri="{BB962C8B-B14F-4D97-AF65-F5344CB8AC3E}">
        <p14:creationId xmlns:p14="http://schemas.microsoft.com/office/powerpoint/2010/main" val="3995304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9193539" cy="6868888"/>
          </a:xfrm>
          <a:prstGeom prst="rect">
            <a:avLst/>
          </a:prstGeom>
        </p:spPr>
      </p:pic>
      <p:sp>
        <p:nvSpPr>
          <p:cNvPr id="5" name="TextBox 4"/>
          <p:cNvSpPr txBox="1"/>
          <p:nvPr/>
        </p:nvSpPr>
        <p:spPr>
          <a:xfrm rot="21351564">
            <a:off x="-367534" y="2276725"/>
            <a:ext cx="3962400" cy="1200321"/>
          </a:xfrm>
          <a:prstGeom prst="rect">
            <a:avLst/>
          </a:prstGeom>
          <a:noFill/>
        </p:spPr>
        <p:txBody>
          <a:bodyPr wrap="square" lIns="91434" tIns="45716" rIns="91434" bIns="45716" rtlCol="0">
            <a:spAutoFit/>
          </a:bodyPr>
          <a:lstStyle/>
          <a:p>
            <a:pPr algn="ctr"/>
            <a:r>
              <a:rPr lang="en-US" sz="7200" b="1" dirty="0" smtClean="0">
                <a:solidFill>
                  <a:srgbClr val="1F497D"/>
                </a:solidFill>
                <a:latin typeface="Calibri"/>
              </a:rPr>
              <a:t>PARCC</a:t>
            </a:r>
            <a:endParaRPr lang="en-US" sz="7200" b="1" dirty="0">
              <a:solidFill>
                <a:srgbClr val="1F497D"/>
              </a:solidFill>
              <a:latin typeface="Calibri"/>
            </a:endParaRPr>
          </a:p>
        </p:txBody>
      </p:sp>
    </p:spTree>
    <p:extLst>
      <p:ext uri="{BB962C8B-B14F-4D97-AF65-F5344CB8AC3E}">
        <p14:creationId xmlns:p14="http://schemas.microsoft.com/office/powerpoint/2010/main" val="2334460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44000" cy="6096615"/>
          </a:xfrm>
          <a:prstGeom prst="rect">
            <a:avLst/>
          </a:prstGeom>
        </p:spPr>
      </p:pic>
      <p:sp>
        <p:nvSpPr>
          <p:cNvPr id="6" name="Title 1"/>
          <p:cNvSpPr txBox="1">
            <a:spLocks/>
          </p:cNvSpPr>
          <p:nvPr/>
        </p:nvSpPr>
        <p:spPr>
          <a:xfrm>
            <a:off x="0" y="5962559"/>
            <a:ext cx="9140116" cy="914400"/>
          </a:xfrm>
          <a:prstGeom prst="rect">
            <a:avLst/>
          </a:prstGeom>
          <a:solidFill>
            <a:srgbClr val="1F497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mn-lt"/>
                <a:cs typeface="Calibri"/>
              </a:rPr>
              <a:t>Measures of Academic Progress (MAP)</a:t>
            </a:r>
          </a:p>
        </p:txBody>
      </p:sp>
    </p:spTree>
    <p:extLst>
      <p:ext uri="{BB962C8B-B14F-4D97-AF65-F5344CB8AC3E}">
        <p14:creationId xmlns:p14="http://schemas.microsoft.com/office/powerpoint/2010/main" val="80546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87"/>
          <a:stretch/>
        </p:blipFill>
        <p:spPr>
          <a:xfrm>
            <a:off x="0" y="601346"/>
            <a:ext cx="9172868" cy="6256657"/>
          </a:xfrm>
          <a:prstGeom prst="rect">
            <a:avLst/>
          </a:prstGeom>
          <a:solidFill>
            <a:srgbClr val="79963B"/>
          </a:solidFill>
        </p:spPr>
      </p:pic>
      <p:sp>
        <p:nvSpPr>
          <p:cNvPr id="4" name="TextBox 3"/>
          <p:cNvSpPr txBox="1"/>
          <p:nvPr/>
        </p:nvSpPr>
        <p:spPr>
          <a:xfrm>
            <a:off x="0" y="4873"/>
            <a:ext cx="9172867" cy="677100"/>
          </a:xfrm>
          <a:prstGeom prst="rect">
            <a:avLst/>
          </a:prstGeom>
          <a:solidFill>
            <a:schemeClr val="tx2"/>
          </a:solidFill>
        </p:spPr>
        <p:txBody>
          <a:bodyPr wrap="square" lIns="91434" tIns="45716" rIns="91434" bIns="45716" rtlCol="0">
            <a:spAutoFit/>
          </a:bodyPr>
          <a:lstStyle/>
          <a:p>
            <a:pPr algn="ctr"/>
            <a:r>
              <a:rPr lang="en-US" sz="3800" dirty="0" err="1">
                <a:solidFill>
                  <a:schemeClr val="bg1"/>
                </a:solidFill>
              </a:rPr>
              <a:t>CogAT</a:t>
            </a:r>
            <a:r>
              <a:rPr lang="en-US" sz="3800" dirty="0">
                <a:solidFill>
                  <a:schemeClr val="bg1"/>
                </a:solidFill>
              </a:rPr>
              <a:t> (C</a:t>
            </a:r>
            <a:r>
              <a:rPr lang="en-US" sz="3800" dirty="0" smtClean="0">
                <a:solidFill>
                  <a:schemeClr val="bg1"/>
                </a:solidFill>
              </a:rPr>
              <a:t>ognitive Abilities Test) - Grades 3-5</a:t>
            </a:r>
          </a:p>
        </p:txBody>
      </p:sp>
      <p:sp>
        <p:nvSpPr>
          <p:cNvPr id="5" name="Rectangle 4"/>
          <p:cNvSpPr/>
          <p:nvPr/>
        </p:nvSpPr>
        <p:spPr>
          <a:xfrm>
            <a:off x="2540402" y="5102882"/>
            <a:ext cx="6459257" cy="1524231"/>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8925" indent="-288925">
              <a:buFont typeface="Arial"/>
              <a:buChar char="•"/>
            </a:pPr>
            <a:r>
              <a:rPr lang="en-US" sz="3200" dirty="0" smtClean="0">
                <a:solidFill>
                  <a:srgbClr val="1B4072"/>
                </a:solidFill>
                <a:sym typeface="Raleway"/>
              </a:rPr>
              <a:t>Measures verbal, quantitative, and learned reasoning abilities</a:t>
            </a:r>
          </a:p>
          <a:p>
            <a:pPr marL="288925" indent="-288925">
              <a:buFont typeface="Arial"/>
              <a:buChar char="•"/>
            </a:pPr>
            <a:r>
              <a:rPr lang="en-US" sz="3200" dirty="0" smtClean="0">
                <a:solidFill>
                  <a:srgbClr val="1B4072"/>
                </a:solidFill>
                <a:sym typeface="Raleway"/>
              </a:rPr>
              <a:t>Used for GT placement decisions</a:t>
            </a:r>
            <a:endParaRPr lang="en-US" sz="3200" dirty="0">
              <a:solidFill>
                <a:srgbClr val="1B4072"/>
              </a:solidFill>
              <a:sym typeface="Raleway"/>
            </a:endParaRPr>
          </a:p>
        </p:txBody>
      </p:sp>
    </p:spTree>
    <p:extLst>
      <p:ext uri="{BB962C8B-B14F-4D97-AF65-F5344CB8AC3E}">
        <p14:creationId xmlns:p14="http://schemas.microsoft.com/office/powerpoint/2010/main" val="2800328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dirty="0" smtClean="0">
                <a:solidFill>
                  <a:schemeClr val="bg1"/>
                </a:solidFill>
              </a:rPr>
              <a:t>NGSS Science Curriculum</a:t>
            </a:r>
            <a:endParaRPr lang="en-US" dirty="0">
              <a:solidFill>
                <a:schemeClr val="bg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912717"/>
            <a:ext cx="4317999" cy="5972461"/>
          </a:xfrm>
          <a:prstGeom prst="rect">
            <a:avLst/>
          </a:prstGeom>
        </p:spPr>
      </p:pic>
      <p:sp>
        <p:nvSpPr>
          <p:cNvPr id="6" name="Rectangle 5"/>
          <p:cNvSpPr/>
          <p:nvPr/>
        </p:nvSpPr>
        <p:spPr>
          <a:xfrm>
            <a:off x="4165601" y="5807960"/>
            <a:ext cx="4974516" cy="1077218"/>
          </a:xfrm>
          <a:prstGeom prst="rect">
            <a:avLst/>
          </a:prstGeom>
          <a:solidFill>
            <a:srgbClr val="79963B"/>
          </a:solidFill>
        </p:spPr>
        <p:txBody>
          <a:bodyPr wrap="square" rtlCol="0">
            <a:spAutoFit/>
          </a:bodyPr>
          <a:lstStyle/>
          <a:p>
            <a:pPr algn="ctr"/>
            <a:r>
              <a:rPr lang="en-US" sz="2800" dirty="0">
                <a:solidFill>
                  <a:srgbClr val="FFFFFF"/>
                </a:solidFill>
                <a:sym typeface="Raleway"/>
              </a:rPr>
              <a:t>More information: </a:t>
            </a:r>
            <a:r>
              <a:rPr lang="en-US" sz="3600" b="1" dirty="0" err="1">
                <a:solidFill>
                  <a:srgbClr val="FFFFFF"/>
                </a:solidFill>
                <a:sym typeface="Raleway"/>
              </a:rPr>
              <a:t>nextgenscience.org</a:t>
            </a:r>
            <a:endParaRPr lang="en-US" sz="3600" b="1" dirty="0">
              <a:solidFill>
                <a:srgbClr val="FFFFFF"/>
              </a:solidFill>
              <a:sym typeface="Raleway"/>
            </a:endParaRPr>
          </a:p>
        </p:txBody>
      </p:sp>
      <p:sp>
        <p:nvSpPr>
          <p:cNvPr id="7" name="TextBox 6"/>
          <p:cNvSpPr txBox="1"/>
          <p:nvPr/>
        </p:nvSpPr>
        <p:spPr>
          <a:xfrm>
            <a:off x="4470400" y="1708067"/>
            <a:ext cx="4749800" cy="3893373"/>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79400" indent="-279400">
              <a:lnSpc>
                <a:spcPct val="110000"/>
              </a:lnSpc>
              <a:spcAft>
                <a:spcPts val="600"/>
              </a:spcAft>
              <a:buFont typeface="Arial"/>
              <a:buChar char="•"/>
            </a:pPr>
            <a:r>
              <a:rPr lang="en-US" dirty="0" smtClean="0"/>
              <a:t>Scientific and engineering practices</a:t>
            </a:r>
          </a:p>
          <a:p>
            <a:pPr marL="279400" indent="-279400">
              <a:lnSpc>
                <a:spcPct val="110000"/>
              </a:lnSpc>
              <a:spcAft>
                <a:spcPts val="600"/>
              </a:spcAft>
              <a:buFont typeface="Arial"/>
              <a:buChar char="•"/>
            </a:pPr>
            <a:r>
              <a:rPr lang="en-US" dirty="0" smtClean="0"/>
              <a:t>Crosscutting concepts across scientific disciplines</a:t>
            </a:r>
          </a:p>
          <a:p>
            <a:pPr marL="279400" indent="-279400">
              <a:lnSpc>
                <a:spcPct val="110000"/>
              </a:lnSpc>
              <a:spcAft>
                <a:spcPts val="600"/>
              </a:spcAft>
              <a:buFont typeface="Arial"/>
              <a:buChar char="•"/>
            </a:pPr>
            <a:r>
              <a:rPr lang="en-US" dirty="0" smtClean="0"/>
              <a:t>Core ideas in science</a:t>
            </a:r>
            <a:endParaRPr lang="en-US" dirty="0"/>
          </a:p>
        </p:txBody>
      </p:sp>
      <p:sp>
        <p:nvSpPr>
          <p:cNvPr id="2" name="TextBox 1"/>
          <p:cNvSpPr txBox="1"/>
          <p:nvPr/>
        </p:nvSpPr>
        <p:spPr>
          <a:xfrm>
            <a:off x="4241801" y="1041400"/>
            <a:ext cx="4320841" cy="646331"/>
          </a:xfrm>
          <a:prstGeom prst="rect">
            <a:avLst/>
          </a:prstGeom>
          <a:noFill/>
        </p:spPr>
        <p:txBody>
          <a:bodyPr wrap="square" rtlCol="0">
            <a:spAutoFit/>
          </a:bodyPr>
          <a:lstStyle/>
          <a:p>
            <a:r>
              <a:rPr lang="en-US" sz="3600" dirty="0" smtClean="0">
                <a:solidFill>
                  <a:srgbClr val="4571A8"/>
                </a:solidFill>
                <a:latin typeface="Calibri"/>
              </a:rPr>
              <a:t>NGSS Integrates:</a:t>
            </a:r>
            <a:endParaRPr lang="en-US" dirty="0">
              <a:solidFill>
                <a:srgbClr val="1F497D"/>
              </a:solidFill>
            </a:endParaRPr>
          </a:p>
        </p:txBody>
      </p:sp>
    </p:spTree>
    <p:extLst>
      <p:ext uri="{BB962C8B-B14F-4D97-AF65-F5344CB8AC3E}">
        <p14:creationId xmlns:p14="http://schemas.microsoft.com/office/powerpoint/2010/main" val="3329147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05-16 BioBlitz AES AG6I094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2984" y="891193"/>
            <a:ext cx="3981015" cy="6096777"/>
          </a:xfrm>
          <a:prstGeom prst="rect">
            <a:avLst/>
          </a:prstGeom>
        </p:spPr>
      </p:pic>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dirty="0" smtClean="0">
                <a:solidFill>
                  <a:schemeClr val="bg1"/>
                </a:solidFill>
              </a:rPr>
              <a:t>Science in Grades K-5</a:t>
            </a:r>
            <a:endParaRPr lang="en-US" dirty="0">
              <a:solidFill>
                <a:schemeClr val="bg1"/>
              </a:solidFill>
            </a:endParaRPr>
          </a:p>
        </p:txBody>
      </p:sp>
      <p:sp>
        <p:nvSpPr>
          <p:cNvPr id="4" name="TextBox 3"/>
          <p:cNvSpPr txBox="1"/>
          <p:nvPr/>
        </p:nvSpPr>
        <p:spPr>
          <a:xfrm>
            <a:off x="173914" y="3409501"/>
            <a:ext cx="4859903" cy="3136243"/>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79400" indent="-279400">
              <a:lnSpc>
                <a:spcPct val="110000"/>
              </a:lnSpc>
              <a:spcAft>
                <a:spcPts val="2400"/>
              </a:spcAft>
              <a:buFont typeface="Arial"/>
              <a:buChar char="•"/>
            </a:pPr>
            <a:r>
              <a:rPr lang="en-US" dirty="0"/>
              <a:t>Earth/</a:t>
            </a:r>
            <a:r>
              <a:rPr lang="en-US" dirty="0" smtClean="0"/>
              <a:t>Space science</a:t>
            </a:r>
          </a:p>
          <a:p>
            <a:pPr marL="279400" indent="-279400">
              <a:lnSpc>
                <a:spcPct val="110000"/>
              </a:lnSpc>
              <a:spcAft>
                <a:spcPts val="2400"/>
              </a:spcAft>
              <a:buFont typeface="Arial"/>
              <a:buChar char="•"/>
            </a:pPr>
            <a:r>
              <a:rPr lang="en-US" dirty="0" smtClean="0"/>
              <a:t>Life science (</a:t>
            </a:r>
            <a:r>
              <a:rPr lang="en-US" dirty="0"/>
              <a:t>biology</a:t>
            </a:r>
            <a:r>
              <a:rPr lang="en-US" dirty="0" smtClean="0"/>
              <a:t>)</a:t>
            </a:r>
          </a:p>
          <a:p>
            <a:pPr marL="279400" indent="-279400">
              <a:lnSpc>
                <a:spcPct val="110000"/>
              </a:lnSpc>
              <a:spcAft>
                <a:spcPts val="2400"/>
              </a:spcAft>
              <a:buFont typeface="Arial"/>
              <a:buChar char="•"/>
            </a:pPr>
            <a:r>
              <a:rPr lang="en-US" dirty="0" smtClean="0"/>
              <a:t>Physical </a:t>
            </a:r>
            <a:r>
              <a:rPr lang="en-US" dirty="0"/>
              <a:t>science (chemistry </a:t>
            </a:r>
            <a:r>
              <a:rPr lang="en-US" dirty="0" smtClean="0"/>
              <a:t>and </a:t>
            </a:r>
            <a:r>
              <a:rPr lang="en-US" dirty="0"/>
              <a:t>physics</a:t>
            </a:r>
            <a:r>
              <a:rPr lang="en-US" dirty="0" smtClean="0"/>
              <a:t>) </a:t>
            </a:r>
            <a:endParaRPr lang="en-US" dirty="0"/>
          </a:p>
        </p:txBody>
      </p:sp>
      <p:sp>
        <p:nvSpPr>
          <p:cNvPr id="5" name="TextBox 4"/>
          <p:cNvSpPr txBox="1"/>
          <p:nvPr/>
        </p:nvSpPr>
        <p:spPr>
          <a:xfrm>
            <a:off x="152400" y="1120536"/>
            <a:ext cx="5068107" cy="2185214"/>
          </a:xfrm>
          <a:prstGeom prst="rect">
            <a:avLst/>
          </a:prstGeom>
          <a:noFill/>
        </p:spPr>
        <p:txBody>
          <a:bodyPr wrap="square" rtlCol="0">
            <a:spAutoFit/>
          </a:bodyPr>
          <a:lstStyle/>
          <a:p>
            <a:r>
              <a:rPr lang="en-US" sz="3400" dirty="0" smtClean="0">
                <a:solidFill>
                  <a:srgbClr val="4571A8"/>
                </a:solidFill>
                <a:latin typeface="Calibri"/>
              </a:rPr>
              <a:t>Each quarter of science instruction includes a unit based upon one or more core ideas in:</a:t>
            </a:r>
            <a:endParaRPr lang="en-US" sz="3400" dirty="0">
              <a:solidFill>
                <a:srgbClr val="1F497D"/>
              </a:solidFill>
            </a:endParaRPr>
          </a:p>
        </p:txBody>
      </p:sp>
    </p:spTree>
    <p:extLst>
      <p:ext uri="{BB962C8B-B14F-4D97-AF65-F5344CB8AC3E}">
        <p14:creationId xmlns:p14="http://schemas.microsoft.com/office/powerpoint/2010/main" val="3598166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sz="4000" dirty="0">
                <a:solidFill>
                  <a:schemeClr val="bg1"/>
                </a:solidFill>
              </a:rPr>
              <a:t>Maryland Integrated Science Assessment (MISA</a:t>
            </a:r>
            <a:r>
              <a:rPr lang="en-US" sz="4000" dirty="0" smtClean="0">
                <a:solidFill>
                  <a:schemeClr val="bg1"/>
                </a:solidFill>
              </a:rPr>
              <a:t>) </a:t>
            </a:r>
            <a:endParaRPr lang="en-US" sz="4000" dirty="0">
              <a:solidFill>
                <a:schemeClr val="bg1"/>
              </a:solidFill>
            </a:endParaRPr>
          </a:p>
        </p:txBody>
      </p:sp>
      <p:pic>
        <p:nvPicPr>
          <p:cNvPr id="2" name="Picture 1" descr="2015-11-09 Students Testing IMG_47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 y="914400"/>
            <a:ext cx="9144000" cy="6096000"/>
          </a:xfrm>
          <a:prstGeom prst="rect">
            <a:avLst/>
          </a:prstGeom>
        </p:spPr>
      </p:pic>
    </p:spTree>
    <p:extLst>
      <p:ext uri="{BB962C8B-B14F-4D97-AF65-F5344CB8AC3E}">
        <p14:creationId xmlns:p14="http://schemas.microsoft.com/office/powerpoint/2010/main" val="3425147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p:cNvSpPr txBox="1">
            <a:spLocks/>
          </p:cNvSpPr>
          <p:nvPr/>
        </p:nvSpPr>
        <p:spPr>
          <a:xfrm>
            <a:off x="0" y="6096000"/>
            <a:ext cx="9159100" cy="771515"/>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spcBef>
                <a:spcPts val="0"/>
              </a:spcBef>
              <a:buClr>
                <a:schemeClr val="dk1"/>
              </a:buClr>
              <a:buSzPct val="34375"/>
              <a:buNone/>
              <a:defRPr sz="4400">
                <a:solidFill>
                  <a:srgbClr val="1F497D"/>
                </a:solidFill>
                <a:ea typeface="Raleway"/>
                <a:cs typeface="Raleway"/>
              </a:defRPr>
            </a:lvl1pPr>
          </a:lstStyle>
          <a:p>
            <a:r>
              <a:rPr lang="en-US" dirty="0"/>
              <a:t>School-Family Partnership</a:t>
            </a:r>
          </a:p>
        </p:txBody>
      </p:sp>
      <p:pic>
        <p:nvPicPr>
          <p:cNvPr id="4" name="Picture 3" descr="ples 2003 34.jpg"/>
          <p:cNvPicPr>
            <a:picLocks noChangeAspect="1"/>
          </p:cNvPicPr>
          <p:nvPr/>
        </p:nvPicPr>
        <p:blipFill rotWithShape="1">
          <a:blip r:embed="rId3" cstate="screen">
            <a:extLst>
              <a:ext uri="{28A0092B-C50C-407E-A947-70E740481C1C}">
                <a14:useLocalDpi xmlns:a14="http://schemas.microsoft.com/office/drawing/2010/main"/>
              </a:ext>
            </a:extLst>
          </a:blip>
          <a:srcRect l="-1" r="-59"/>
          <a:stretch/>
        </p:blipFill>
        <p:spPr>
          <a:xfrm>
            <a:off x="-5382" y="0"/>
            <a:ext cx="9149382" cy="6096000"/>
          </a:xfrm>
          <a:prstGeom prst="rect">
            <a:avLst/>
          </a:prstGeom>
          <a:ln>
            <a:noFill/>
          </a:ln>
        </p:spPr>
      </p:pic>
    </p:spTree>
    <p:extLst>
      <p:ext uri="{BB962C8B-B14F-4D97-AF65-F5344CB8AC3E}">
        <p14:creationId xmlns:p14="http://schemas.microsoft.com/office/powerpoint/2010/main" val="1585908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96"/>
            <a:ext cx="9144000" cy="69329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6172200"/>
            <a:ext cx="9160238" cy="685800"/>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dirty="0">
              <a:solidFill>
                <a:srgbClr val="0B5EA5"/>
              </a:solidFill>
              <a:latin typeface="Calibri"/>
              <a:cs typeface="Calibri"/>
            </a:endParaRPr>
          </a:p>
        </p:txBody>
      </p:sp>
      <p:pic>
        <p:nvPicPr>
          <p:cNvPr id="12" name="Picture 2" descr="C:\Users\ramanidove\AppData\Local\Microsoft\Windows\INetCache\Content.Outlook\63RG5WTY\StrategicPlanCVR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843" y="152401"/>
            <a:ext cx="3506160" cy="447765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Oval 12"/>
          <p:cNvSpPr/>
          <p:nvPr/>
        </p:nvSpPr>
        <p:spPr>
          <a:xfrm>
            <a:off x="1243938" y="3462440"/>
            <a:ext cx="4200526" cy="2491560"/>
          </a:xfrm>
          <a:prstGeom prst="ellipse">
            <a:avLst/>
          </a:prstGeom>
          <a:gradFill flip="none" rotWithShape="1">
            <a:gsLst>
              <a:gs pos="0">
                <a:srgbClr val="00AEEF"/>
              </a:gs>
              <a:gs pos="85000">
                <a:schemeClr val="bg1"/>
              </a:gs>
            </a:gsLst>
            <a:path path="circle">
              <a:fillToRect r="100000" b="100000"/>
            </a:path>
            <a:tileRect l="-100000" t="-100000"/>
          </a:gradFill>
          <a:effectLst>
            <a:glow rad="127000">
              <a:srgbClr val="00AEEF">
                <a:alpha val="12000"/>
              </a:srgbClr>
            </a:glow>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209" y="750064"/>
            <a:ext cx="4200526" cy="2491560"/>
          </a:xfrm>
          <a:prstGeom prst="ellipse">
            <a:avLst/>
          </a:prstGeom>
          <a:gradFill flip="none" rotWithShape="1">
            <a:gsLst>
              <a:gs pos="0">
                <a:srgbClr val="00AEEF"/>
              </a:gs>
              <a:gs pos="85000">
                <a:schemeClr val="bg1"/>
              </a:gs>
            </a:gsLst>
            <a:path path="circle">
              <a:fillToRect r="100000" b="100000"/>
            </a:path>
            <a:tileRect l="-100000" t="-100000"/>
          </a:gradFill>
          <a:effectLst>
            <a:glow rad="127000">
              <a:srgbClr val="00AEEF">
                <a:alpha val="12000"/>
              </a:srgbClr>
            </a:glow>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98834" y="870201"/>
            <a:ext cx="4038600" cy="2554545"/>
          </a:xfrm>
          <a:prstGeom prst="rect">
            <a:avLst/>
          </a:prstGeom>
          <a:noFill/>
        </p:spPr>
        <p:txBody>
          <a:bodyPr wrap="square" rtlCol="0">
            <a:spAutoFit/>
          </a:bodyPr>
          <a:lstStyle/>
          <a:p>
            <a:r>
              <a:rPr lang="en-US" sz="3200" b="1" dirty="0" smtClean="0">
                <a:solidFill>
                  <a:srgbClr val="1F497D"/>
                </a:solidFill>
                <a:latin typeface="Calibri"/>
                <a:cs typeface="Calibri"/>
              </a:rPr>
              <a:t>VISION</a:t>
            </a:r>
          </a:p>
          <a:p>
            <a:r>
              <a:rPr lang="en-US" sz="3200" dirty="0" smtClean="0">
                <a:solidFill>
                  <a:srgbClr val="1F497D"/>
                </a:solidFill>
                <a:latin typeface="Calibri"/>
                <a:ea typeface="Arial Unicode MS" pitchFamily="34" charset="-128"/>
                <a:cs typeface="Calibri"/>
              </a:rPr>
              <a:t>Every student is </a:t>
            </a:r>
          </a:p>
          <a:p>
            <a:r>
              <a:rPr lang="en-US" sz="3200" b="1" dirty="0" smtClean="0">
                <a:solidFill>
                  <a:srgbClr val="1F497D"/>
                </a:solidFill>
                <a:latin typeface="Calibri"/>
                <a:ea typeface="Arial Unicode MS" pitchFamily="34" charset="-128"/>
                <a:cs typeface="Calibri"/>
              </a:rPr>
              <a:t>      inspired</a:t>
            </a:r>
            <a:r>
              <a:rPr lang="en-US" sz="3200" dirty="0" smtClean="0">
                <a:solidFill>
                  <a:srgbClr val="1F497D"/>
                </a:solidFill>
                <a:latin typeface="Calibri"/>
                <a:ea typeface="Arial Unicode MS" pitchFamily="34" charset="-128"/>
                <a:cs typeface="Calibri"/>
              </a:rPr>
              <a:t> to learn </a:t>
            </a:r>
          </a:p>
          <a:p>
            <a:r>
              <a:rPr lang="en-US" sz="3200" dirty="0" smtClean="0">
                <a:solidFill>
                  <a:srgbClr val="1F497D"/>
                </a:solidFill>
                <a:latin typeface="Calibri"/>
                <a:ea typeface="Arial Unicode MS" pitchFamily="34" charset="-128"/>
                <a:cs typeface="Calibri"/>
              </a:rPr>
              <a:t>and </a:t>
            </a:r>
            <a:r>
              <a:rPr lang="en-US" sz="3200" b="1" dirty="0" smtClean="0">
                <a:solidFill>
                  <a:srgbClr val="1F497D"/>
                </a:solidFill>
                <a:latin typeface="Calibri"/>
                <a:ea typeface="Arial Unicode MS" pitchFamily="34" charset="-128"/>
                <a:cs typeface="Calibri"/>
              </a:rPr>
              <a:t>empowered</a:t>
            </a:r>
          </a:p>
          <a:p>
            <a:r>
              <a:rPr lang="en-US" sz="3200" dirty="0" smtClean="0">
                <a:solidFill>
                  <a:srgbClr val="1F497D"/>
                </a:solidFill>
                <a:latin typeface="Calibri"/>
                <a:ea typeface="Arial Unicode MS" pitchFamily="34" charset="-128"/>
                <a:cs typeface="Calibri"/>
              </a:rPr>
              <a:t>       to excel</a:t>
            </a:r>
            <a:endParaRPr lang="en-US" sz="3200" dirty="0">
              <a:solidFill>
                <a:srgbClr val="1F497D"/>
              </a:solidFill>
              <a:latin typeface="Calibri"/>
              <a:ea typeface="Arial Unicode MS" pitchFamily="34" charset="-128"/>
              <a:cs typeface="Calibri"/>
            </a:endParaRPr>
          </a:p>
        </p:txBody>
      </p:sp>
      <p:sp>
        <p:nvSpPr>
          <p:cNvPr id="16" name="TextBox 15"/>
          <p:cNvSpPr txBox="1"/>
          <p:nvPr/>
        </p:nvSpPr>
        <p:spPr>
          <a:xfrm>
            <a:off x="1177264" y="3509766"/>
            <a:ext cx="5295900" cy="2554545"/>
          </a:xfrm>
          <a:prstGeom prst="rect">
            <a:avLst/>
          </a:prstGeom>
          <a:noFill/>
        </p:spPr>
        <p:txBody>
          <a:bodyPr wrap="square" rtlCol="0">
            <a:spAutoFit/>
          </a:bodyPr>
          <a:lstStyle/>
          <a:p>
            <a:r>
              <a:rPr lang="en-US" sz="3200" b="1" dirty="0" smtClean="0">
                <a:solidFill>
                  <a:srgbClr val="1F497D"/>
                </a:solidFill>
                <a:latin typeface="Calibri"/>
                <a:cs typeface="Calibri"/>
              </a:rPr>
              <a:t>MISSION</a:t>
            </a:r>
          </a:p>
          <a:p>
            <a:r>
              <a:rPr lang="en-US" sz="3200" dirty="0" smtClean="0">
                <a:solidFill>
                  <a:srgbClr val="1F497D"/>
                </a:solidFill>
                <a:latin typeface="Calibri"/>
                <a:ea typeface="Arial Unicode MS" pitchFamily="34" charset="-128"/>
                <a:cs typeface="Calibri"/>
              </a:rPr>
              <a:t>We cultivate a </a:t>
            </a:r>
            <a:r>
              <a:rPr lang="en-US" sz="3200" b="1" dirty="0" smtClean="0">
                <a:solidFill>
                  <a:srgbClr val="1F497D"/>
                </a:solidFill>
                <a:latin typeface="Calibri"/>
                <a:ea typeface="Arial Unicode MS" pitchFamily="34" charset="-128"/>
                <a:cs typeface="Calibri"/>
              </a:rPr>
              <a:t>vibrant</a:t>
            </a:r>
          </a:p>
          <a:p>
            <a:r>
              <a:rPr lang="en-US" sz="3200" b="1" dirty="0" smtClean="0">
                <a:solidFill>
                  <a:srgbClr val="1F497D"/>
                </a:solidFill>
                <a:latin typeface="Calibri"/>
                <a:ea typeface="Arial Unicode MS" pitchFamily="34" charset="-128"/>
                <a:cs typeface="Calibri"/>
              </a:rPr>
              <a:t>      </a:t>
            </a:r>
            <a:r>
              <a:rPr lang="en-US" sz="3200" dirty="0" smtClean="0">
                <a:solidFill>
                  <a:srgbClr val="1F497D"/>
                </a:solidFill>
                <a:latin typeface="Calibri"/>
                <a:ea typeface="Arial Unicode MS" pitchFamily="34" charset="-128"/>
                <a:cs typeface="Calibri"/>
              </a:rPr>
              <a:t>learning community that prepares students to  </a:t>
            </a:r>
            <a:r>
              <a:rPr lang="en-US" sz="3200" b="1" dirty="0" smtClean="0">
                <a:solidFill>
                  <a:srgbClr val="1F497D"/>
                </a:solidFill>
                <a:latin typeface="Calibri"/>
                <a:ea typeface="Arial Unicode MS" pitchFamily="34" charset="-128"/>
                <a:cs typeface="Calibri"/>
              </a:rPr>
              <a:t>thrive</a:t>
            </a:r>
          </a:p>
          <a:p>
            <a:r>
              <a:rPr lang="en-US" sz="3200" dirty="0" smtClean="0">
                <a:solidFill>
                  <a:srgbClr val="1F497D"/>
                </a:solidFill>
                <a:latin typeface="Calibri"/>
                <a:ea typeface="Arial Unicode MS" pitchFamily="34" charset="-128"/>
                <a:cs typeface="Calibri"/>
              </a:rPr>
              <a:t>       in a </a:t>
            </a:r>
            <a:r>
              <a:rPr lang="en-US" sz="3200" b="1" dirty="0" smtClean="0">
                <a:solidFill>
                  <a:srgbClr val="1F497D"/>
                </a:solidFill>
                <a:latin typeface="Calibri"/>
                <a:ea typeface="Arial Unicode MS" pitchFamily="34" charset="-128"/>
                <a:cs typeface="Calibri"/>
              </a:rPr>
              <a:t>dynamic</a:t>
            </a:r>
            <a:r>
              <a:rPr lang="en-US" sz="3200" dirty="0" smtClean="0">
                <a:solidFill>
                  <a:srgbClr val="1F497D"/>
                </a:solidFill>
                <a:latin typeface="Calibri"/>
                <a:ea typeface="Arial Unicode MS" pitchFamily="34" charset="-128"/>
                <a:cs typeface="Calibri"/>
              </a:rPr>
              <a:t> world</a:t>
            </a:r>
            <a:endParaRPr lang="en-US" sz="3200" dirty="0">
              <a:solidFill>
                <a:srgbClr val="1F497D"/>
              </a:solidFill>
              <a:latin typeface="Calibri"/>
              <a:ea typeface="Arial Unicode MS" pitchFamily="34" charset="-128"/>
              <a:cs typeface="Calibri"/>
            </a:endParaRPr>
          </a:p>
        </p:txBody>
      </p:sp>
      <p:sp>
        <p:nvSpPr>
          <p:cNvPr id="2" name="TextBox 1"/>
          <p:cNvSpPr txBox="1"/>
          <p:nvPr/>
        </p:nvSpPr>
        <p:spPr>
          <a:xfrm>
            <a:off x="0" y="6172200"/>
            <a:ext cx="9144000" cy="707886"/>
          </a:xfrm>
          <a:prstGeom prst="rect">
            <a:avLst/>
          </a:prstGeom>
          <a:noFill/>
        </p:spPr>
        <p:txBody>
          <a:bodyPr wrap="square" rtlCol="0">
            <a:spAutoFit/>
          </a:bodyPr>
          <a:lstStyle/>
          <a:p>
            <a:pPr algn="ctr"/>
            <a:r>
              <a:rPr lang="en-US" sz="4000" dirty="0" err="1" smtClean="0">
                <a:solidFill>
                  <a:srgbClr val="1B4072"/>
                </a:solidFill>
              </a:rPr>
              <a:t>www.hcpss.org</a:t>
            </a:r>
            <a:r>
              <a:rPr lang="en-US" sz="4000" dirty="0">
                <a:solidFill>
                  <a:srgbClr val="1B4072"/>
                </a:solidFill>
              </a:rPr>
              <a:t>/</a:t>
            </a:r>
            <a:r>
              <a:rPr lang="en-US" sz="4000" dirty="0" smtClean="0">
                <a:solidFill>
                  <a:srgbClr val="1B4072"/>
                </a:solidFill>
              </a:rPr>
              <a:t>vision</a:t>
            </a:r>
            <a:endParaRPr lang="en-US" sz="4000" dirty="0">
              <a:solidFill>
                <a:srgbClr val="1B4072"/>
              </a:solidFill>
            </a:endParaRPr>
          </a:p>
        </p:txBody>
      </p:sp>
    </p:spTree>
    <p:extLst>
      <p:ext uri="{BB962C8B-B14F-4D97-AF65-F5344CB8AC3E}">
        <p14:creationId xmlns:p14="http://schemas.microsoft.com/office/powerpoint/2010/main" val="2309896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1-03 School Breakfast IMG_26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124" y="188935"/>
            <a:ext cx="4559975" cy="6096000"/>
          </a:xfrm>
          <a:prstGeom prst="rect">
            <a:avLst/>
          </a:prstGeom>
        </p:spPr>
      </p:pic>
      <p:sp>
        <p:nvSpPr>
          <p:cNvPr id="4" name="TextBox 3"/>
          <p:cNvSpPr txBox="1"/>
          <p:nvPr/>
        </p:nvSpPr>
        <p:spPr>
          <a:xfrm>
            <a:off x="1" y="6048758"/>
            <a:ext cx="9144000" cy="830997"/>
          </a:xfrm>
          <a:prstGeom prst="rect">
            <a:avLst/>
          </a:prstGeom>
          <a:solidFill>
            <a:schemeClr val="tx2"/>
          </a:solidFill>
        </p:spPr>
        <p:txBody>
          <a:bodyPr wrap="square" tIns="0" bIns="0" rtlCol="0" anchor="ctr" anchorCtr="1">
            <a:noAutofit/>
          </a:bodyPr>
          <a:lstStyle/>
          <a:p>
            <a:pPr algn="ctr"/>
            <a:r>
              <a:rPr lang="en-US" sz="5400" dirty="0" err="1">
                <a:solidFill>
                  <a:srgbClr val="A2E658"/>
                </a:solidFill>
                <a:latin typeface="Calibri"/>
              </a:rPr>
              <a:t>h</a:t>
            </a:r>
            <a:r>
              <a:rPr lang="en-US" sz="5400" dirty="0" err="1" smtClean="0">
                <a:solidFill>
                  <a:srgbClr val="A2E658"/>
                </a:solidFill>
                <a:latin typeface="Calibri"/>
              </a:rPr>
              <a:t>cpss.nutraslice.com</a:t>
            </a:r>
            <a:endParaRPr lang="en-US" sz="5400" dirty="0">
              <a:solidFill>
                <a:srgbClr val="A2E658"/>
              </a:solidFill>
              <a:latin typeface="Calibri"/>
            </a:endParaRPr>
          </a:p>
        </p:txBody>
      </p:sp>
      <p:sp>
        <p:nvSpPr>
          <p:cNvPr id="6" name="Title 1"/>
          <p:cNvSpPr txBox="1">
            <a:spLocks/>
          </p:cNvSpPr>
          <p:nvPr/>
        </p:nvSpPr>
        <p:spPr>
          <a:xfrm>
            <a:off x="-36301" y="1"/>
            <a:ext cx="9180301" cy="795009"/>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800" dirty="0">
                <a:solidFill>
                  <a:srgbClr val="1F497D"/>
                </a:solidFill>
                <a:latin typeface="Calibri"/>
              </a:rPr>
              <a:t>Interactive School </a:t>
            </a:r>
            <a:r>
              <a:rPr lang="en-US" sz="4800" dirty="0" smtClean="0">
                <a:solidFill>
                  <a:srgbClr val="1F497D"/>
                </a:solidFill>
                <a:latin typeface="Calibri"/>
              </a:rPr>
              <a:t>Menus App</a:t>
            </a:r>
            <a:endParaRPr lang="en-US" sz="4800" dirty="0">
              <a:solidFill>
                <a:srgbClr val="1F497D"/>
              </a:solidFill>
              <a:latin typeface="Calibri"/>
            </a:endParaRPr>
          </a:p>
        </p:txBody>
      </p:sp>
      <p:sp>
        <p:nvSpPr>
          <p:cNvPr id="7" name="TextBox 6"/>
          <p:cNvSpPr txBox="1"/>
          <p:nvPr/>
        </p:nvSpPr>
        <p:spPr>
          <a:xfrm>
            <a:off x="4348331" y="1045644"/>
            <a:ext cx="4830265" cy="4708982"/>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88925" indent="-288925">
              <a:buFont typeface="Arial"/>
              <a:buChar char="•"/>
            </a:pPr>
            <a:r>
              <a:rPr lang="en-US" dirty="0">
                <a:latin typeface="Calibri"/>
              </a:rPr>
              <a:t>Food descriptions</a:t>
            </a:r>
          </a:p>
          <a:p>
            <a:pPr marL="288925" indent="-288925">
              <a:buFont typeface="Arial"/>
              <a:buChar char="•"/>
            </a:pPr>
            <a:r>
              <a:rPr lang="en-US" dirty="0" smtClean="0">
                <a:latin typeface="Calibri"/>
              </a:rPr>
              <a:t>Nutrition and allergens</a:t>
            </a:r>
          </a:p>
          <a:p>
            <a:pPr marL="288925" indent="-288925">
              <a:buFont typeface="Arial"/>
              <a:buChar char="•"/>
            </a:pPr>
            <a:r>
              <a:rPr lang="en-US" dirty="0" smtClean="0">
                <a:latin typeface="Calibri"/>
              </a:rPr>
              <a:t>Carb counts</a:t>
            </a:r>
          </a:p>
          <a:p>
            <a:pPr marL="288925" indent="-288925">
              <a:buFont typeface="Arial"/>
              <a:buChar char="•"/>
            </a:pPr>
            <a:r>
              <a:rPr lang="en-US" dirty="0" smtClean="0">
                <a:latin typeface="Calibri"/>
              </a:rPr>
              <a:t>Pre-payment links</a:t>
            </a:r>
          </a:p>
          <a:p>
            <a:pPr marL="288925" indent="-288925">
              <a:buFont typeface="Arial"/>
              <a:buChar char="•"/>
            </a:pPr>
            <a:r>
              <a:rPr lang="en-US" dirty="0" smtClean="0">
                <a:latin typeface="Calibri"/>
              </a:rPr>
              <a:t>Menus</a:t>
            </a:r>
          </a:p>
          <a:p>
            <a:pPr marL="288925" indent="-288925">
              <a:buFont typeface="Arial"/>
              <a:buChar char="•"/>
            </a:pPr>
            <a:r>
              <a:rPr lang="en-US" dirty="0" smtClean="0">
                <a:latin typeface="Calibri"/>
              </a:rPr>
              <a:t>Breakfast and lunch</a:t>
            </a:r>
          </a:p>
        </p:txBody>
      </p:sp>
    </p:spTree>
    <p:extLst>
      <p:ext uri="{BB962C8B-B14F-4D97-AF65-F5344CB8AC3E}">
        <p14:creationId xmlns:p14="http://schemas.microsoft.com/office/powerpoint/2010/main" val="2592786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kB4UpostPostersSm-April20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0" y="958430"/>
            <a:ext cx="9144000" cy="5916707"/>
          </a:xfrm>
          <a:prstGeom prst="rect">
            <a:avLst/>
          </a:prstGeom>
        </p:spPr>
      </p:pic>
      <p:sp>
        <p:nvSpPr>
          <p:cNvPr id="6" name="Rectangle 5"/>
          <p:cNvSpPr/>
          <p:nvPr/>
        </p:nvSpPr>
        <p:spPr>
          <a:xfrm>
            <a:off x="4670" y="2"/>
            <a:ext cx="9144000" cy="958431"/>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dirty="0">
                <a:solidFill>
                  <a:srgbClr val="1B4072"/>
                </a:solidFill>
                <a:latin typeface="Arial Narrow"/>
                <a:cs typeface="Arial Narrow"/>
                <a:sym typeface="Raleway"/>
              </a:rPr>
              <a:t>Responsible Use of Technology and Social Media</a:t>
            </a:r>
          </a:p>
        </p:txBody>
      </p:sp>
    </p:spTree>
    <p:extLst>
      <p:ext uri="{BB962C8B-B14F-4D97-AF65-F5344CB8AC3E}">
        <p14:creationId xmlns:p14="http://schemas.microsoft.com/office/powerpoint/2010/main" val="1864195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23066" y="5067987"/>
            <a:ext cx="5351995" cy="1754327"/>
          </a:xfrm>
          <a:prstGeom prst="rect">
            <a:avLst/>
          </a:prstGeom>
          <a:noFill/>
        </p:spPr>
        <p:txBody>
          <a:bodyPr wrap="square" rtlCol="0">
            <a:spAutoFit/>
          </a:bodyPr>
          <a:lstStyle/>
          <a:p>
            <a:pPr algn="ctr"/>
            <a:r>
              <a:rPr lang="en-US" sz="3600" b="1" dirty="0" smtClean="0">
                <a:solidFill>
                  <a:srgbClr val="2E6CB8"/>
                </a:solidFill>
              </a:rPr>
              <a:t>Sunday, October 16</a:t>
            </a:r>
          </a:p>
          <a:p>
            <a:pPr algn="ctr"/>
            <a:r>
              <a:rPr lang="en-US" sz="3600" b="1" dirty="0" smtClean="0">
                <a:solidFill>
                  <a:srgbClr val="2E6CB8"/>
                </a:solidFill>
              </a:rPr>
              <a:t>REGISTER NOW!</a:t>
            </a:r>
          </a:p>
          <a:p>
            <a:pPr algn="ctr"/>
            <a:r>
              <a:rPr lang="en-US" sz="3600" b="1" dirty="0" smtClean="0">
                <a:solidFill>
                  <a:srgbClr val="2E6CB8"/>
                </a:solidFill>
              </a:rPr>
              <a:t>www.hcpss5k.com</a:t>
            </a:r>
            <a:endParaRPr lang="en-US" sz="3600" b="1" dirty="0">
              <a:solidFill>
                <a:srgbClr val="2E6CB8"/>
              </a:solidFill>
            </a:endParaRPr>
          </a:p>
        </p:txBody>
      </p:sp>
      <p:pic>
        <p:nvPicPr>
          <p:cNvPr id="3" name="Picture 2" descr="5K run 2014 73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6048"/>
            <a:ext cx="9164553" cy="4960312"/>
          </a:xfrm>
          <a:prstGeom prst="rect">
            <a:avLst/>
          </a:prstGeom>
        </p:spPr>
      </p:pic>
      <p:pic>
        <p:nvPicPr>
          <p:cNvPr id="5" name="Picture 4" descr="Copy of HCPSS_5k_logo_2c.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2" y="4945064"/>
            <a:ext cx="2847667" cy="1912936"/>
          </a:xfrm>
          <a:prstGeom prst="rect">
            <a:avLst/>
          </a:prstGeom>
          <a:noFill/>
        </p:spPr>
      </p:pic>
      <p:cxnSp>
        <p:nvCxnSpPr>
          <p:cNvPr id="6" name="Straight Connector 5"/>
          <p:cNvCxnSpPr/>
          <p:nvPr/>
        </p:nvCxnSpPr>
        <p:spPr>
          <a:xfrm>
            <a:off x="-1" y="4893808"/>
            <a:ext cx="9144000" cy="0"/>
          </a:xfrm>
          <a:prstGeom prst="line">
            <a:avLst/>
          </a:prstGeom>
          <a:ln>
            <a:solidFill>
              <a:srgbClr val="2E6CB8"/>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548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lebrateHCPSS_7_8_16_Page_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9082" y="840153"/>
            <a:ext cx="3810000" cy="4930588"/>
          </a:xfrm>
          <a:prstGeom prst="rect">
            <a:avLst/>
          </a:prstGeom>
          <a:ln>
            <a:noFill/>
          </a:ln>
          <a:effectLst>
            <a:outerShdw blurRad="50800" dist="38100" dir="3420000" sx="101000" sy="101000" algn="tl" rotWithShape="0">
              <a:srgbClr val="000000">
                <a:alpha val="17000"/>
              </a:srgbClr>
            </a:outerShdw>
          </a:effectLst>
        </p:spPr>
      </p:pic>
      <p:sp>
        <p:nvSpPr>
          <p:cNvPr id="6" name="Title 9"/>
          <p:cNvSpPr txBox="1">
            <a:spLocks/>
          </p:cNvSpPr>
          <p:nvPr/>
        </p:nvSpPr>
        <p:spPr>
          <a:xfrm>
            <a:off x="0" y="5998310"/>
            <a:ext cx="9159100" cy="771515"/>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spcBef>
                <a:spcPts val="0"/>
              </a:spcBef>
              <a:buClr>
                <a:schemeClr val="dk1"/>
              </a:buClr>
              <a:buSzPct val="34375"/>
              <a:buNone/>
              <a:defRPr sz="4400">
                <a:solidFill>
                  <a:srgbClr val="1F497D"/>
                </a:solidFill>
                <a:ea typeface="Raleway"/>
                <a:cs typeface="Raleway"/>
              </a:defRPr>
            </a:lvl1pPr>
          </a:lstStyle>
          <a:p>
            <a:r>
              <a:rPr lang="en-US" dirty="0" err="1"/>
              <a:t>c</a:t>
            </a:r>
            <a:r>
              <a:rPr lang="en-US" dirty="0" err="1" smtClean="0"/>
              <a:t>elebrate.hcpss.org</a:t>
            </a:r>
            <a:endParaRPr lang="en-US" dirty="0"/>
          </a:p>
        </p:txBody>
      </p:sp>
      <p:sp>
        <p:nvSpPr>
          <p:cNvPr id="7" name="TextBox 6"/>
          <p:cNvSpPr txBox="1"/>
          <p:nvPr/>
        </p:nvSpPr>
        <p:spPr>
          <a:xfrm>
            <a:off x="0" y="4873"/>
            <a:ext cx="9172867" cy="646323"/>
          </a:xfrm>
          <a:prstGeom prst="rect">
            <a:avLst/>
          </a:prstGeom>
          <a:solidFill>
            <a:schemeClr val="tx2"/>
          </a:solidFill>
        </p:spPr>
        <p:txBody>
          <a:bodyPr wrap="square" lIns="91434" tIns="45716" rIns="91434" bIns="45716" rtlCol="0">
            <a:spAutoFit/>
          </a:bodyPr>
          <a:lstStyle/>
          <a:p>
            <a:pPr algn="ctr"/>
            <a:r>
              <a:rPr lang="en-US" sz="3600" dirty="0" smtClean="0">
                <a:solidFill>
                  <a:schemeClr val="bg1"/>
                </a:solidFill>
              </a:rPr>
              <a:t>Celebrating HCPSS Students, Staff, and Schools </a:t>
            </a:r>
          </a:p>
        </p:txBody>
      </p:sp>
      <p:sp>
        <p:nvSpPr>
          <p:cNvPr id="8" name="TextBox 7"/>
          <p:cNvSpPr txBox="1"/>
          <p:nvPr/>
        </p:nvSpPr>
        <p:spPr>
          <a:xfrm>
            <a:off x="0" y="1194645"/>
            <a:ext cx="4962769" cy="4198072"/>
          </a:xfrm>
          <a:prstGeom prst="rect">
            <a:avLst/>
          </a:prstGeom>
          <a:noFill/>
        </p:spPr>
        <p:txBody>
          <a:bodyPr wrap="square" rtlCol="0">
            <a:spAutoFit/>
          </a:bodyPr>
          <a:lstStyle/>
          <a:p>
            <a:pPr algn="ctr"/>
            <a:r>
              <a:rPr lang="en-US" sz="3600" b="1" dirty="0" smtClean="0">
                <a:solidFill>
                  <a:srgbClr val="2E6CB8"/>
                </a:solidFill>
              </a:rPr>
              <a:t>Bimonthly magazine</a:t>
            </a:r>
          </a:p>
          <a:p>
            <a:pPr algn="ctr"/>
            <a:r>
              <a:rPr lang="en-US" sz="3600" b="1" dirty="0" smtClean="0">
                <a:solidFill>
                  <a:srgbClr val="2E6CB8"/>
                </a:solidFill>
              </a:rPr>
              <a:t>Print and online</a:t>
            </a:r>
          </a:p>
          <a:p>
            <a:pPr algn="ctr"/>
            <a:endParaRPr lang="en-US" sz="1000" b="1" dirty="0" smtClean="0">
              <a:solidFill>
                <a:srgbClr val="2E6CB8"/>
              </a:solidFill>
            </a:endParaRPr>
          </a:p>
          <a:p>
            <a:pPr algn="ctr"/>
            <a:endParaRPr lang="en-US" sz="3600" b="1" dirty="0">
              <a:solidFill>
                <a:srgbClr val="2E6CB8"/>
              </a:solidFill>
            </a:endParaRPr>
          </a:p>
          <a:p>
            <a:pPr marL="234950" indent="-234950" algn="ctr">
              <a:lnSpc>
                <a:spcPct val="140000"/>
              </a:lnSpc>
              <a:buFont typeface="Arial"/>
              <a:buChar char="•"/>
            </a:pPr>
            <a:r>
              <a:rPr lang="en-US" sz="3600" b="1" dirty="0" smtClean="0">
                <a:solidFill>
                  <a:srgbClr val="718E36"/>
                </a:solidFill>
              </a:rPr>
              <a:t>Student achievements</a:t>
            </a:r>
          </a:p>
          <a:p>
            <a:pPr marL="234950" indent="-234950" algn="ctr">
              <a:lnSpc>
                <a:spcPct val="140000"/>
              </a:lnSpc>
              <a:buFont typeface="Arial"/>
              <a:buChar char="•"/>
            </a:pPr>
            <a:r>
              <a:rPr lang="en-US" sz="3600" b="1" dirty="0" smtClean="0">
                <a:solidFill>
                  <a:srgbClr val="857995"/>
                </a:solidFill>
              </a:rPr>
              <a:t>Dedicated staff</a:t>
            </a:r>
          </a:p>
          <a:p>
            <a:pPr marL="234950" indent="-234950" algn="ctr">
              <a:lnSpc>
                <a:spcPct val="140000"/>
              </a:lnSpc>
              <a:buFont typeface="Arial"/>
              <a:buChar char="•"/>
            </a:pPr>
            <a:r>
              <a:rPr lang="en-US" sz="3600" b="1" dirty="0" smtClean="0">
                <a:solidFill>
                  <a:srgbClr val="E58B3F"/>
                </a:solidFill>
              </a:rPr>
              <a:t>School activities</a:t>
            </a:r>
          </a:p>
        </p:txBody>
      </p:sp>
    </p:spTree>
    <p:extLst>
      <p:ext uri="{BB962C8B-B14F-4D97-AF65-F5344CB8AC3E}">
        <p14:creationId xmlns:p14="http://schemas.microsoft.com/office/powerpoint/2010/main" val="1371737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7417993305_08a3053cea_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8" y="18899"/>
            <a:ext cx="9144001" cy="6858001"/>
          </a:xfrm>
          <a:prstGeom prst="rect">
            <a:avLst/>
          </a:prstGeom>
          <a:ln>
            <a:noFill/>
          </a:ln>
        </p:spPr>
      </p:pic>
      <p:sp>
        <p:nvSpPr>
          <p:cNvPr id="4" name="Title 1"/>
          <p:cNvSpPr txBox="1">
            <a:spLocks/>
          </p:cNvSpPr>
          <p:nvPr/>
        </p:nvSpPr>
        <p:spPr>
          <a:xfrm>
            <a:off x="-1" y="0"/>
            <a:ext cx="9144000" cy="875816"/>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buClr>
                <a:schemeClr val="dk1"/>
              </a:buClr>
              <a:buSzPct val="34375"/>
            </a:pPr>
            <a:r>
              <a:rPr lang="en-US" dirty="0">
                <a:solidFill>
                  <a:srgbClr val="1F497D"/>
                </a:solidFill>
                <a:ea typeface="Raleway"/>
                <a:cs typeface="Raleway"/>
                <a:sym typeface="Raleway"/>
              </a:rPr>
              <a:t>What Your Child Will </a:t>
            </a:r>
            <a:r>
              <a:rPr lang="en-US" dirty="0" smtClean="0">
                <a:solidFill>
                  <a:srgbClr val="1F497D"/>
                </a:solidFill>
                <a:ea typeface="Raleway"/>
                <a:cs typeface="Raleway"/>
                <a:sym typeface="Raleway"/>
              </a:rPr>
              <a:t>Learn Guides</a:t>
            </a:r>
            <a:endParaRPr lang="en-US" dirty="0">
              <a:solidFill>
                <a:srgbClr val="1F497D"/>
              </a:solidFill>
              <a:ea typeface="Raleway"/>
              <a:cs typeface="Raleway"/>
              <a:sym typeface="Raleway"/>
            </a:endParaRPr>
          </a:p>
        </p:txBody>
      </p:sp>
      <p:grpSp>
        <p:nvGrpSpPr>
          <p:cNvPr id="3" name="Group 2"/>
          <p:cNvGrpSpPr/>
          <p:nvPr/>
        </p:nvGrpSpPr>
        <p:grpSpPr>
          <a:xfrm>
            <a:off x="642047" y="5020935"/>
            <a:ext cx="2506855" cy="1661103"/>
            <a:chOff x="-24042" y="5020935"/>
            <a:chExt cx="2506855" cy="1661103"/>
          </a:xfrm>
        </p:grpSpPr>
        <p:sp>
          <p:nvSpPr>
            <p:cNvPr id="2" name="Rectangle 1"/>
            <p:cNvSpPr/>
            <p:nvPr/>
          </p:nvSpPr>
          <p:spPr>
            <a:xfrm>
              <a:off x="-24042" y="5020935"/>
              <a:ext cx="2506855" cy="1661103"/>
            </a:xfrm>
            <a:prstGeom prst="rect">
              <a:avLst/>
            </a:prstGeom>
            <a:solidFill>
              <a:schemeClr val="bg1"/>
            </a:solidFill>
            <a:ln>
              <a:solidFill>
                <a:srgbClr val="4571A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42" y="5072644"/>
              <a:ext cx="2506855" cy="1097949"/>
            </a:xfrm>
            <a:prstGeom prst="rect">
              <a:avLst/>
            </a:prstGeom>
          </p:spPr>
        </p:pic>
        <p:sp>
          <p:nvSpPr>
            <p:cNvPr id="7" name="Rectangle 6"/>
            <p:cNvSpPr/>
            <p:nvPr/>
          </p:nvSpPr>
          <p:spPr>
            <a:xfrm>
              <a:off x="668893" y="6097262"/>
              <a:ext cx="1606129" cy="584776"/>
            </a:xfrm>
            <a:prstGeom prst="rect">
              <a:avLst/>
            </a:prstGeom>
          </p:spPr>
          <p:txBody>
            <a:bodyPr wrap="none">
              <a:spAutoFit/>
            </a:bodyPr>
            <a:lstStyle/>
            <a:p>
              <a:r>
                <a:rPr lang="en-US" sz="3200" b="1" dirty="0">
                  <a:solidFill>
                    <a:srgbClr val="0070C0"/>
                  </a:solidFill>
                </a:rPr>
                <a:t>CANVAS</a:t>
              </a:r>
              <a:endParaRPr lang="en-US" sz="3200" dirty="0">
                <a:solidFill>
                  <a:srgbClr val="0070C0"/>
                </a:solidFill>
              </a:endParaRPr>
            </a:p>
          </p:txBody>
        </p:sp>
      </p:grpSp>
    </p:spTree>
    <p:extLst>
      <p:ext uri="{BB962C8B-B14F-4D97-AF65-F5344CB8AC3E}">
        <p14:creationId xmlns:p14="http://schemas.microsoft.com/office/powerpoint/2010/main" val="3602795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407" y="650561"/>
            <a:ext cx="8052295" cy="6186308"/>
          </a:xfrm>
          <a:prstGeom prst="rect">
            <a:avLst/>
          </a:prstGeom>
          <a:noFill/>
        </p:spPr>
        <p:txBody>
          <a:bodyPr wrap="square" rtlCol="0">
            <a:spAutoFit/>
          </a:bodyPr>
          <a:lstStyle/>
          <a:p>
            <a:r>
              <a:rPr lang="en-US" sz="4400" b="1" dirty="0" smtClean="0"/>
              <a:t>Child Abuse &amp; Neglect Policy and Confidentiality Training</a:t>
            </a:r>
          </a:p>
          <a:p>
            <a:r>
              <a:rPr lang="en-US" sz="4400" b="1" dirty="0" err="1" smtClean="0"/>
              <a:t>Powerpoints</a:t>
            </a:r>
            <a:r>
              <a:rPr lang="en-US" sz="4400" b="1" dirty="0" smtClean="0"/>
              <a:t> are available on our website </a:t>
            </a:r>
            <a:r>
              <a:rPr lang="en-US" sz="4400" b="1" dirty="0" err="1" smtClean="0"/>
              <a:t>ves.hcpss.org</a:t>
            </a:r>
            <a:r>
              <a:rPr lang="en-US" sz="4400" b="1" dirty="0" smtClean="0"/>
              <a:t>.</a:t>
            </a:r>
          </a:p>
          <a:p>
            <a:endParaRPr lang="en-US" sz="4400" b="1" dirty="0"/>
          </a:p>
          <a:p>
            <a:r>
              <a:rPr lang="en-US" sz="4400" b="1" dirty="0" smtClean="0"/>
              <a:t>Look for Get Involved Tab, view the </a:t>
            </a:r>
            <a:r>
              <a:rPr lang="en-US" sz="4400" b="1" dirty="0" err="1" smtClean="0"/>
              <a:t>powerpoints</a:t>
            </a:r>
            <a:r>
              <a:rPr lang="en-US" sz="4400" b="1" dirty="0" smtClean="0"/>
              <a:t>, print out certificates and send to your child’s teacher. </a:t>
            </a:r>
          </a:p>
        </p:txBody>
      </p:sp>
    </p:spTree>
    <p:extLst>
      <p:ext uri="{BB962C8B-B14F-4D97-AF65-F5344CB8AC3E}">
        <p14:creationId xmlns:p14="http://schemas.microsoft.com/office/powerpoint/2010/main" val="901846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1. Please remember to sign in and out in the office when coming to school.  Visitor Management System. </a:t>
            </a:r>
          </a:p>
          <a:p>
            <a:r>
              <a:rPr lang="en-US" dirty="0" smtClean="0"/>
              <a:t>2. Please remember to contact teacher 24 hrs in advance to make arrangements to visit your child’s classroom. Teacher will inform us of your scheduled visit. </a:t>
            </a:r>
          </a:p>
          <a:p>
            <a:r>
              <a:rPr lang="en-US" dirty="0" smtClean="0"/>
              <a:t>3. All visitors must wear a visitor’s sticker. </a:t>
            </a:r>
          </a:p>
          <a:p>
            <a:r>
              <a:rPr lang="en-US" dirty="0" smtClean="0"/>
              <a:t>4. Remember to have  photo identification ready for viewing if you would like to sign your child out or you have arranged a visit.</a:t>
            </a:r>
          </a:p>
          <a:p>
            <a:r>
              <a:rPr lang="en-US" dirty="0" smtClean="0"/>
              <a:t>5. Children come to school to learn. It is that healthy Respect for Learning that we want to cultivate.  Student Handbook has our discipline policy in it. We appreciate your support of the school in regard to discipline. </a:t>
            </a:r>
            <a:endParaRPr lang="en-US" dirty="0"/>
          </a:p>
        </p:txBody>
      </p:sp>
    </p:spTree>
    <p:extLst>
      <p:ext uri="{BB962C8B-B14F-4D97-AF65-F5344CB8AC3E}">
        <p14:creationId xmlns:p14="http://schemas.microsoft.com/office/powerpoint/2010/main" val="3861888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reminders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6. Please remember that weapons of any kind are not allowed in school. Anything used as a weapon is a violation of this policy. </a:t>
            </a:r>
          </a:p>
          <a:p>
            <a:r>
              <a:rPr lang="en-US" dirty="0" smtClean="0"/>
              <a:t>7. Dress Code- Please remember how your child is dressed sends a message. We prohibit advertisements that are not appropriate to children. Shorts that are too short are also prohibited.  Flip flops are unsafe. </a:t>
            </a:r>
          </a:p>
          <a:p>
            <a:r>
              <a:rPr lang="en-US" dirty="0" smtClean="0"/>
              <a:t>8. Parent Pick up and Drop off Lane.</a:t>
            </a:r>
          </a:p>
          <a:p>
            <a:r>
              <a:rPr lang="en-US" dirty="0"/>
              <a:t>9</a:t>
            </a:r>
            <a:r>
              <a:rPr lang="en-US" dirty="0" smtClean="0"/>
              <a:t>. Please do not arrive at Bus Dismissal and ask to get your child off the bus. </a:t>
            </a:r>
            <a:endParaRPr lang="en-US" dirty="0"/>
          </a:p>
        </p:txBody>
      </p:sp>
    </p:spTree>
    <p:extLst>
      <p:ext uri="{BB962C8B-B14F-4D97-AF65-F5344CB8AC3E}">
        <p14:creationId xmlns:p14="http://schemas.microsoft.com/office/powerpoint/2010/main" val="10149186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a Great Year ! </a:t>
            </a:r>
            <a:endParaRPr lang="en-US" dirty="0"/>
          </a:p>
        </p:txBody>
      </p:sp>
      <p:pic>
        <p:nvPicPr>
          <p:cNvPr id="4" name="Content Placeholder 3" descr="mascot-2jofdtk.gif"/>
          <p:cNvPicPr>
            <a:picLocks noGrp="1" noChangeAspect="1"/>
          </p:cNvPicPr>
          <p:nvPr>
            <p:ph idx="1"/>
          </p:nvPr>
        </p:nvPicPr>
        <p:blipFill>
          <a:blip r:embed="rId2"/>
          <a:srcRect l="-38643" r="-38643"/>
          <a:stretch>
            <a:fillRect/>
          </a:stretch>
        </p:blipFill>
        <p:spPr/>
      </p:pic>
    </p:spTree>
    <p:extLst>
      <p:ext uri="{BB962C8B-B14F-4D97-AF65-F5344CB8AC3E}">
        <p14:creationId xmlns:p14="http://schemas.microsoft.com/office/powerpoint/2010/main" val="1820683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rPr>
              <a:t>School News and Information</a:t>
            </a:r>
          </a:p>
        </p:txBody>
      </p:sp>
      <p:sp>
        <p:nvSpPr>
          <p:cNvPr id="8" name="TextBox 7"/>
          <p:cNvSpPr txBox="1"/>
          <p:nvPr/>
        </p:nvSpPr>
        <p:spPr>
          <a:xfrm>
            <a:off x="3999327" y="5705829"/>
            <a:ext cx="1287832" cy="769441"/>
          </a:xfrm>
          <a:prstGeom prst="rect">
            <a:avLst/>
          </a:prstGeom>
          <a:noFill/>
        </p:spPr>
        <p:txBody>
          <a:bodyPr wrap="none" rtlCol="0">
            <a:spAutoFit/>
          </a:bodyPr>
          <a:lstStyle/>
          <a:p>
            <a:pPr defTabSz="914400"/>
            <a:r>
              <a:rPr lang="en-US" sz="4400" dirty="0" smtClean="0">
                <a:solidFill>
                  <a:prstClr val="white"/>
                </a:solidFill>
              </a:rPr>
              <a:t>Print</a:t>
            </a:r>
            <a:endParaRPr lang="en-US" dirty="0">
              <a:solidFill>
                <a:prstClr val="white"/>
              </a:solidFill>
            </a:endParaRPr>
          </a:p>
        </p:txBody>
      </p:sp>
      <p:sp>
        <p:nvSpPr>
          <p:cNvPr id="11" name="TextBox 10"/>
          <p:cNvSpPr txBox="1"/>
          <p:nvPr/>
        </p:nvSpPr>
        <p:spPr>
          <a:xfrm>
            <a:off x="3999328" y="4724012"/>
            <a:ext cx="3096320" cy="769441"/>
          </a:xfrm>
          <a:prstGeom prst="rect">
            <a:avLst/>
          </a:prstGeom>
          <a:noFill/>
        </p:spPr>
        <p:txBody>
          <a:bodyPr wrap="none" rtlCol="0">
            <a:spAutoFit/>
          </a:bodyPr>
          <a:lstStyle/>
          <a:p>
            <a:pPr defTabSz="914400"/>
            <a:r>
              <a:rPr lang="en-US" sz="4400" dirty="0" smtClean="0">
                <a:solidFill>
                  <a:prstClr val="white"/>
                </a:solidFill>
              </a:rPr>
              <a:t>Social Media</a:t>
            </a:r>
            <a:endParaRPr lang="en-US" dirty="0">
              <a:solidFill>
                <a:prstClr val="white"/>
              </a:solidFill>
            </a:endParaRPr>
          </a:p>
        </p:txBody>
      </p:sp>
      <p:pic>
        <p:nvPicPr>
          <p:cNvPr id="12" name="Picture 11"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2996036" y="5733980"/>
            <a:ext cx="670340" cy="770467"/>
          </a:xfrm>
          <a:prstGeom prst="rect">
            <a:avLst/>
          </a:prstGeom>
        </p:spPr>
      </p:pic>
      <p:pic>
        <p:nvPicPr>
          <p:cNvPr id="14" name="Picture 13"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r="-10503"/>
          <a:stretch/>
        </p:blipFill>
        <p:spPr>
          <a:xfrm>
            <a:off x="2906269" y="3835057"/>
            <a:ext cx="849874" cy="777440"/>
          </a:xfrm>
          <a:prstGeom prst="rect">
            <a:avLst/>
          </a:prstGeom>
        </p:spPr>
      </p:pic>
      <p:sp>
        <p:nvSpPr>
          <p:cNvPr id="15" name="TextBox 14"/>
          <p:cNvSpPr txBox="1"/>
          <p:nvPr/>
        </p:nvSpPr>
        <p:spPr>
          <a:xfrm>
            <a:off x="3999327" y="3742196"/>
            <a:ext cx="2334518" cy="769441"/>
          </a:xfrm>
          <a:prstGeom prst="rect">
            <a:avLst/>
          </a:prstGeom>
          <a:noFill/>
        </p:spPr>
        <p:txBody>
          <a:bodyPr wrap="none" rtlCol="0">
            <a:spAutoFit/>
          </a:bodyPr>
          <a:lstStyle/>
          <a:p>
            <a:pPr defTabSz="914400"/>
            <a:r>
              <a:rPr lang="en-US" sz="4400" dirty="0" smtClean="0">
                <a:solidFill>
                  <a:prstClr val="white"/>
                </a:solidFill>
              </a:rPr>
              <a:t>In Person</a:t>
            </a:r>
            <a:endParaRPr lang="en-US" dirty="0">
              <a:solidFill>
                <a:prstClr val="white"/>
              </a:solidFill>
            </a:endParaRPr>
          </a:p>
        </p:txBody>
      </p:sp>
      <p:pic>
        <p:nvPicPr>
          <p:cNvPr id="16" name="Picture 15" descr="icons.png"/>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2822045" y="1669145"/>
            <a:ext cx="1018327" cy="1028563"/>
          </a:xfrm>
          <a:prstGeom prst="rect">
            <a:avLst/>
          </a:prstGeom>
        </p:spPr>
      </p:pic>
      <p:sp>
        <p:nvSpPr>
          <p:cNvPr id="17" name="TextBox 16"/>
          <p:cNvSpPr txBox="1"/>
          <p:nvPr/>
        </p:nvSpPr>
        <p:spPr>
          <a:xfrm>
            <a:off x="3999327" y="1778561"/>
            <a:ext cx="1509072" cy="769441"/>
          </a:xfrm>
          <a:prstGeom prst="rect">
            <a:avLst/>
          </a:prstGeom>
          <a:noFill/>
        </p:spPr>
        <p:txBody>
          <a:bodyPr wrap="none" rtlCol="0">
            <a:spAutoFit/>
          </a:bodyPr>
          <a:lstStyle/>
          <a:p>
            <a:pPr defTabSz="914400"/>
            <a:r>
              <a:rPr lang="en-US" sz="4400" dirty="0" smtClean="0">
                <a:solidFill>
                  <a:prstClr val="white"/>
                </a:solidFill>
              </a:rPr>
              <a:t>Video</a:t>
            </a:r>
            <a:endParaRPr lang="en-US" dirty="0">
              <a:solidFill>
                <a:prstClr val="white"/>
              </a:solidFill>
            </a:endParaRPr>
          </a:p>
        </p:txBody>
      </p:sp>
      <p:pic>
        <p:nvPicPr>
          <p:cNvPr id="18" name="Picture 17" descr="icons.png"/>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2862207" y="2839352"/>
            <a:ext cx="937998" cy="854065"/>
          </a:xfrm>
          <a:prstGeom prst="rect">
            <a:avLst/>
          </a:prstGeom>
        </p:spPr>
      </p:pic>
      <p:sp>
        <p:nvSpPr>
          <p:cNvPr id="19" name="TextBox 18"/>
          <p:cNvSpPr txBox="1"/>
          <p:nvPr/>
        </p:nvSpPr>
        <p:spPr>
          <a:xfrm>
            <a:off x="3999328" y="2760378"/>
            <a:ext cx="1440193" cy="769441"/>
          </a:xfrm>
          <a:prstGeom prst="rect">
            <a:avLst/>
          </a:prstGeom>
          <a:noFill/>
        </p:spPr>
        <p:txBody>
          <a:bodyPr wrap="none" rtlCol="0">
            <a:spAutoFit/>
          </a:bodyPr>
          <a:lstStyle/>
          <a:p>
            <a:pPr defTabSz="914400"/>
            <a:r>
              <a:rPr lang="en-US" sz="4400" dirty="0" smtClean="0">
                <a:solidFill>
                  <a:prstClr val="white"/>
                </a:solidFill>
              </a:rPr>
              <a:t>Email</a:t>
            </a:r>
            <a:endParaRPr lang="en-US" dirty="0">
              <a:solidFill>
                <a:prstClr val="white"/>
              </a:solidFill>
            </a:endParaRPr>
          </a:p>
        </p:txBody>
      </p:sp>
      <p:pic>
        <p:nvPicPr>
          <p:cNvPr id="20" name="Picture 19" descr="icons.png"/>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p:blipFill>
        <p:spPr>
          <a:xfrm>
            <a:off x="2814923" y="4754140"/>
            <a:ext cx="1032571" cy="838201"/>
          </a:xfrm>
          <a:prstGeom prst="rect">
            <a:avLst/>
          </a:prstGeom>
        </p:spPr>
      </p:pic>
    </p:spTree>
    <p:extLst>
      <p:ext uri="{BB962C8B-B14F-4D97-AF65-F5344CB8AC3E}">
        <p14:creationId xmlns:p14="http://schemas.microsoft.com/office/powerpoint/2010/main" val="3707195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rPr>
              <a:t>HCPSS News</a:t>
            </a:r>
          </a:p>
        </p:txBody>
      </p:sp>
      <p:pic>
        <p:nvPicPr>
          <p:cNvPr id="14" name="Picture 13"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r="-10503"/>
          <a:stretch/>
        </p:blipFill>
        <p:spPr>
          <a:xfrm>
            <a:off x="5298063" y="1824935"/>
            <a:ext cx="849874" cy="777440"/>
          </a:xfrm>
          <a:prstGeom prst="rect">
            <a:avLst/>
          </a:prstGeom>
        </p:spPr>
      </p:pic>
      <p:sp>
        <p:nvSpPr>
          <p:cNvPr id="15" name="TextBox 14"/>
          <p:cNvSpPr txBox="1"/>
          <p:nvPr/>
        </p:nvSpPr>
        <p:spPr>
          <a:xfrm>
            <a:off x="6568074" y="1824933"/>
            <a:ext cx="1398565" cy="923330"/>
          </a:xfrm>
          <a:prstGeom prst="rect">
            <a:avLst/>
          </a:prstGeom>
          <a:noFill/>
        </p:spPr>
        <p:txBody>
          <a:bodyPr wrap="none" rtlCol="0">
            <a:spAutoFit/>
          </a:bodyPr>
          <a:lstStyle/>
          <a:p>
            <a:pPr defTabSz="914400"/>
            <a:r>
              <a:rPr lang="en-US" sz="5400" dirty="0" smtClean="0">
                <a:solidFill>
                  <a:prstClr val="white"/>
                </a:solidFill>
              </a:rPr>
              <a:t>Text</a:t>
            </a:r>
            <a:endParaRPr lang="en-US" sz="2400" dirty="0">
              <a:solidFill>
                <a:prstClr val="white"/>
              </a:solidFill>
            </a:endParaRPr>
          </a:p>
        </p:txBody>
      </p:sp>
      <p:pic>
        <p:nvPicPr>
          <p:cNvPr id="18" name="Picture 17"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867149" y="1824936"/>
            <a:ext cx="937998" cy="854065"/>
          </a:xfrm>
          <a:prstGeom prst="rect">
            <a:avLst/>
          </a:prstGeom>
        </p:spPr>
      </p:pic>
      <p:sp>
        <p:nvSpPr>
          <p:cNvPr id="19" name="TextBox 18"/>
          <p:cNvSpPr txBox="1"/>
          <p:nvPr/>
        </p:nvSpPr>
        <p:spPr>
          <a:xfrm>
            <a:off x="1967210" y="1824933"/>
            <a:ext cx="1725540" cy="923330"/>
          </a:xfrm>
          <a:prstGeom prst="rect">
            <a:avLst/>
          </a:prstGeom>
          <a:noFill/>
        </p:spPr>
        <p:txBody>
          <a:bodyPr wrap="none" rtlCol="0">
            <a:spAutoFit/>
          </a:bodyPr>
          <a:lstStyle/>
          <a:p>
            <a:pPr defTabSz="914400"/>
            <a:r>
              <a:rPr lang="en-US" sz="5400" dirty="0" smtClean="0">
                <a:solidFill>
                  <a:prstClr val="white"/>
                </a:solidFill>
              </a:rPr>
              <a:t>Email</a:t>
            </a:r>
            <a:endParaRPr lang="en-US" sz="2400" dirty="0">
              <a:solidFill>
                <a:prstClr val="white"/>
              </a:solidFill>
            </a:endParaRPr>
          </a:p>
        </p:txBody>
      </p:sp>
      <p:cxnSp>
        <p:nvCxnSpPr>
          <p:cNvPr id="3" name="Straight Connector 2"/>
          <p:cNvCxnSpPr/>
          <p:nvPr/>
        </p:nvCxnSpPr>
        <p:spPr>
          <a:xfrm>
            <a:off x="4644572" y="2099796"/>
            <a:ext cx="0" cy="3560777"/>
          </a:xfrm>
          <a:prstGeom prst="line">
            <a:avLst/>
          </a:prstGeom>
          <a:ln w="53975">
            <a:solidFill>
              <a:srgbClr val="A2E65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3440" y="3231851"/>
            <a:ext cx="4574604" cy="2000548"/>
          </a:xfrm>
          <a:prstGeom prst="rect">
            <a:avLst/>
          </a:prstGeom>
          <a:noFill/>
        </p:spPr>
        <p:txBody>
          <a:bodyPr wrap="square" rtlCol="0">
            <a:spAutoFit/>
          </a:bodyPr>
          <a:lstStyle/>
          <a:p>
            <a:r>
              <a:rPr lang="en-US" sz="4400" dirty="0" smtClean="0"/>
              <a:t>S</a:t>
            </a:r>
            <a:r>
              <a:rPr lang="en-US" sz="4000" dirty="0" smtClean="0"/>
              <a:t>chool News</a:t>
            </a:r>
          </a:p>
          <a:p>
            <a:r>
              <a:rPr lang="en-US" sz="4000" dirty="0" smtClean="0"/>
              <a:t>HCPSS News</a:t>
            </a:r>
          </a:p>
          <a:p>
            <a:r>
              <a:rPr lang="en-US" sz="4000" dirty="0" smtClean="0"/>
              <a:t>Emergency Notices</a:t>
            </a:r>
            <a:endParaRPr lang="en-US" sz="4000" dirty="0"/>
          </a:p>
        </p:txBody>
      </p:sp>
      <p:sp>
        <p:nvSpPr>
          <p:cNvPr id="21" name="TextBox 20"/>
          <p:cNvSpPr txBox="1"/>
          <p:nvPr/>
        </p:nvSpPr>
        <p:spPr>
          <a:xfrm>
            <a:off x="4848044" y="3245384"/>
            <a:ext cx="4295956" cy="2000548"/>
          </a:xfrm>
          <a:prstGeom prst="rect">
            <a:avLst/>
          </a:prstGeom>
          <a:noFill/>
        </p:spPr>
        <p:txBody>
          <a:bodyPr wrap="square" rtlCol="0">
            <a:spAutoFit/>
          </a:bodyPr>
          <a:lstStyle/>
          <a:p>
            <a:pPr algn="ctr"/>
            <a:r>
              <a:rPr lang="en-US" sz="4400" dirty="0" smtClean="0"/>
              <a:t>Optional for </a:t>
            </a:r>
            <a:endParaRPr lang="en-US" sz="4000" dirty="0" smtClean="0"/>
          </a:p>
          <a:p>
            <a:pPr algn="ctr"/>
            <a:r>
              <a:rPr lang="en-US" sz="4000" dirty="0" smtClean="0"/>
              <a:t>Emergency Notices</a:t>
            </a:r>
          </a:p>
          <a:p>
            <a:pPr algn="ctr"/>
            <a:r>
              <a:rPr lang="en-US" sz="4000" dirty="0" smtClean="0"/>
              <a:t>Only</a:t>
            </a:r>
            <a:endParaRPr lang="en-US" sz="4000" dirty="0"/>
          </a:p>
        </p:txBody>
      </p:sp>
      <p:sp>
        <p:nvSpPr>
          <p:cNvPr id="7" name="TextBox 6"/>
          <p:cNvSpPr txBox="1"/>
          <p:nvPr/>
        </p:nvSpPr>
        <p:spPr>
          <a:xfrm>
            <a:off x="3" y="6023429"/>
            <a:ext cx="9143999" cy="707886"/>
          </a:xfrm>
          <a:prstGeom prst="rect">
            <a:avLst/>
          </a:prstGeom>
          <a:noFill/>
        </p:spPr>
        <p:txBody>
          <a:bodyPr wrap="square" rtlCol="0">
            <a:spAutoFit/>
          </a:bodyPr>
          <a:lstStyle/>
          <a:p>
            <a:pPr algn="ctr"/>
            <a:r>
              <a:rPr lang="en-US" sz="4000" dirty="0" smtClean="0">
                <a:solidFill>
                  <a:srgbClr val="A2E658"/>
                </a:solidFill>
              </a:rPr>
              <a:t>Details:  </a:t>
            </a:r>
            <a:r>
              <a:rPr lang="en-US" sz="4000" dirty="0" err="1" smtClean="0">
                <a:solidFill>
                  <a:srgbClr val="A2E658"/>
                </a:solidFill>
              </a:rPr>
              <a:t>www.hcpss.org</a:t>
            </a:r>
            <a:r>
              <a:rPr lang="en-US" sz="4000" dirty="0">
                <a:solidFill>
                  <a:srgbClr val="A2E658"/>
                </a:solidFill>
              </a:rPr>
              <a:t>/</a:t>
            </a:r>
            <a:r>
              <a:rPr lang="en-US" sz="4000" dirty="0" err="1">
                <a:solidFill>
                  <a:srgbClr val="A2E658"/>
                </a:solidFill>
              </a:rPr>
              <a:t>hcpss</a:t>
            </a:r>
            <a:r>
              <a:rPr lang="en-US" sz="4000" dirty="0">
                <a:solidFill>
                  <a:srgbClr val="A2E658"/>
                </a:solidFill>
              </a:rPr>
              <a:t>-news/</a:t>
            </a:r>
          </a:p>
        </p:txBody>
      </p:sp>
    </p:spTree>
    <p:extLst>
      <p:ext uri="{BB962C8B-B14F-4D97-AF65-F5344CB8AC3E}">
        <p14:creationId xmlns:p14="http://schemas.microsoft.com/office/powerpoint/2010/main" val="48340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rPr>
              <a:t>School Closings/Delays</a:t>
            </a:r>
          </a:p>
        </p:txBody>
      </p:sp>
      <p:sp>
        <p:nvSpPr>
          <p:cNvPr id="11" name="TextBox 10"/>
          <p:cNvSpPr txBox="1"/>
          <p:nvPr/>
        </p:nvSpPr>
        <p:spPr>
          <a:xfrm>
            <a:off x="5946464" y="3454116"/>
            <a:ext cx="1962020" cy="769441"/>
          </a:xfrm>
          <a:prstGeom prst="rect">
            <a:avLst/>
          </a:prstGeom>
          <a:noFill/>
        </p:spPr>
        <p:txBody>
          <a:bodyPr wrap="none" rtlCol="0">
            <a:spAutoFit/>
          </a:bodyPr>
          <a:lstStyle/>
          <a:p>
            <a:pPr defTabSz="914400"/>
            <a:r>
              <a:rPr lang="en-US" sz="4400" dirty="0" smtClean="0">
                <a:solidFill>
                  <a:prstClr val="white"/>
                </a:solidFill>
              </a:rPr>
              <a:t>@</a:t>
            </a:r>
            <a:r>
              <a:rPr lang="en-US" sz="4400" dirty="0" err="1" smtClean="0">
                <a:solidFill>
                  <a:prstClr val="white"/>
                </a:solidFill>
              </a:rPr>
              <a:t>hcpss</a:t>
            </a:r>
            <a:endParaRPr lang="en-US" dirty="0">
              <a:solidFill>
                <a:prstClr val="white"/>
              </a:solidFill>
            </a:endParaRPr>
          </a:p>
        </p:txBody>
      </p:sp>
      <p:sp>
        <p:nvSpPr>
          <p:cNvPr id="17" name="TextBox 16"/>
          <p:cNvSpPr txBox="1"/>
          <p:nvPr/>
        </p:nvSpPr>
        <p:spPr>
          <a:xfrm>
            <a:off x="1310281" y="2261626"/>
            <a:ext cx="3901930" cy="769441"/>
          </a:xfrm>
          <a:prstGeom prst="rect">
            <a:avLst/>
          </a:prstGeom>
          <a:noFill/>
        </p:spPr>
        <p:txBody>
          <a:bodyPr wrap="none" rtlCol="0">
            <a:spAutoFit/>
          </a:bodyPr>
          <a:lstStyle/>
          <a:p>
            <a:pPr defTabSz="914400"/>
            <a:r>
              <a:rPr lang="en-US" sz="4400" dirty="0" err="1" smtClean="0">
                <a:solidFill>
                  <a:prstClr val="white"/>
                </a:solidFill>
              </a:rPr>
              <a:t>www.HCPSS.org</a:t>
            </a:r>
            <a:endParaRPr lang="en-US" sz="4400" dirty="0">
              <a:solidFill>
                <a:prstClr val="white"/>
              </a:solidFill>
            </a:endParaRPr>
          </a:p>
        </p:txBody>
      </p:sp>
      <p:pic>
        <p:nvPicPr>
          <p:cNvPr id="18" name="Picture 17"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173161" y="3453954"/>
            <a:ext cx="937998" cy="854065"/>
          </a:xfrm>
          <a:prstGeom prst="rect">
            <a:avLst/>
          </a:prstGeom>
        </p:spPr>
      </p:pic>
      <p:sp>
        <p:nvSpPr>
          <p:cNvPr id="19" name="TextBox 18"/>
          <p:cNvSpPr txBox="1"/>
          <p:nvPr/>
        </p:nvSpPr>
        <p:spPr>
          <a:xfrm>
            <a:off x="1310282" y="3454116"/>
            <a:ext cx="3521702" cy="769441"/>
          </a:xfrm>
          <a:prstGeom prst="rect">
            <a:avLst/>
          </a:prstGeom>
          <a:noFill/>
        </p:spPr>
        <p:txBody>
          <a:bodyPr wrap="square" rtlCol="0">
            <a:spAutoFit/>
          </a:bodyPr>
          <a:lstStyle/>
          <a:p>
            <a:pPr defTabSz="914400"/>
            <a:r>
              <a:rPr lang="en-US" sz="4400" dirty="0" smtClean="0">
                <a:solidFill>
                  <a:prstClr val="white"/>
                </a:solidFill>
              </a:rPr>
              <a:t>HCPSS News</a:t>
            </a:r>
            <a:endParaRPr lang="en-US" dirty="0">
              <a:solidFill>
                <a:prstClr val="white"/>
              </a:solidFill>
            </a:endParaRPr>
          </a:p>
        </p:txBody>
      </p:sp>
      <p:pic>
        <p:nvPicPr>
          <p:cNvPr id="20" name="Picture 19"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5007550" y="3530316"/>
            <a:ext cx="1032571" cy="838201"/>
          </a:xfrm>
          <a:prstGeom prst="rect">
            <a:avLst/>
          </a:prstGeom>
        </p:spPr>
      </p:pic>
      <p:pic>
        <p:nvPicPr>
          <p:cNvPr id="1027" name="Picture 3" descr="C:\Users\ramanidove\AppData\Local\Microsoft\Windows\INetCache\Content.Outlook\63RG5WTY\facebook-3-xx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56095" y="4630351"/>
            <a:ext cx="935476" cy="93547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5946464" y="4634609"/>
            <a:ext cx="3171812" cy="769441"/>
          </a:xfrm>
          <a:prstGeom prst="rect">
            <a:avLst/>
          </a:prstGeom>
          <a:noFill/>
        </p:spPr>
        <p:txBody>
          <a:bodyPr wrap="none" rtlCol="0">
            <a:spAutoFit/>
          </a:bodyPr>
          <a:lstStyle/>
          <a:p>
            <a:pPr defTabSz="914400"/>
            <a:r>
              <a:rPr lang="en-US" sz="4400" dirty="0" err="1" smtClean="0">
                <a:solidFill>
                  <a:prstClr val="white"/>
                </a:solidFill>
              </a:rPr>
              <a:t>HoCoSchools</a:t>
            </a:r>
            <a:endParaRPr lang="en-US" dirty="0">
              <a:solidFill>
                <a:prstClr val="white"/>
              </a:solidFill>
            </a:endParaRPr>
          </a:p>
        </p:txBody>
      </p:sp>
      <p:pic>
        <p:nvPicPr>
          <p:cNvPr id="10" name="Picture 9" descr="icons.pn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a:xfrm>
            <a:off x="132997" y="4622524"/>
            <a:ext cx="1018327" cy="1028563"/>
          </a:xfrm>
          <a:prstGeom prst="rect">
            <a:avLst/>
          </a:prstGeom>
        </p:spPr>
      </p:pic>
      <p:sp>
        <p:nvSpPr>
          <p:cNvPr id="12" name="TextBox 11"/>
          <p:cNvSpPr txBox="1"/>
          <p:nvPr/>
        </p:nvSpPr>
        <p:spPr>
          <a:xfrm>
            <a:off x="1310281" y="4731940"/>
            <a:ext cx="2369784" cy="769441"/>
          </a:xfrm>
          <a:prstGeom prst="rect">
            <a:avLst/>
          </a:prstGeom>
          <a:noFill/>
        </p:spPr>
        <p:txBody>
          <a:bodyPr wrap="none" rtlCol="0">
            <a:spAutoFit/>
          </a:bodyPr>
          <a:lstStyle/>
          <a:p>
            <a:pPr defTabSz="914400"/>
            <a:r>
              <a:rPr lang="en-US" sz="4400" dirty="0" smtClean="0">
                <a:solidFill>
                  <a:prstClr val="white"/>
                </a:solidFill>
              </a:rPr>
              <a:t>HCPSS TV</a:t>
            </a:r>
            <a:endParaRPr lang="en-US" dirty="0">
              <a:solidFill>
                <a:prstClr val="white"/>
              </a:solidFill>
            </a:endParaRPr>
          </a:p>
        </p:txBody>
      </p:sp>
      <p:sp>
        <p:nvSpPr>
          <p:cNvPr id="2" name="TextBox 1"/>
          <p:cNvSpPr txBox="1"/>
          <p:nvPr/>
        </p:nvSpPr>
        <p:spPr>
          <a:xfrm>
            <a:off x="1567023" y="5426671"/>
            <a:ext cx="1856300" cy="830997"/>
          </a:xfrm>
          <a:prstGeom prst="rect">
            <a:avLst/>
          </a:prstGeom>
          <a:noFill/>
        </p:spPr>
        <p:txBody>
          <a:bodyPr wrap="square" rtlCol="0">
            <a:spAutoFit/>
          </a:bodyPr>
          <a:lstStyle/>
          <a:p>
            <a:r>
              <a:rPr lang="en-US" sz="2400" dirty="0" smtClean="0"/>
              <a:t>Verizon 42</a:t>
            </a:r>
          </a:p>
          <a:p>
            <a:r>
              <a:rPr lang="en-US" sz="2400" dirty="0" smtClean="0"/>
              <a:t>Comcast 72</a:t>
            </a:r>
          </a:p>
        </p:txBody>
      </p:sp>
      <p:pic>
        <p:nvPicPr>
          <p:cNvPr id="3" name="Picture 2" descr="white globe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1393" y="2163550"/>
            <a:ext cx="861534" cy="867517"/>
          </a:xfrm>
          <a:prstGeom prst="rect">
            <a:avLst/>
          </a:prstGeom>
        </p:spPr>
      </p:pic>
    </p:spTree>
    <p:extLst>
      <p:ext uri="{BB962C8B-B14F-4D97-AF65-F5344CB8AC3E}">
        <p14:creationId xmlns:p14="http://schemas.microsoft.com/office/powerpoint/2010/main" val="3885362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093"/>
            <a:ext cx="9144000" cy="1143000"/>
          </a:xfr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smtClean="0">
                <a:solidFill>
                  <a:srgbClr val="1F497D"/>
                </a:solidFill>
              </a:rPr>
              <a:t>Veterans </a:t>
            </a:r>
            <a:r>
              <a:rPr lang="en-US" sz="5400" dirty="0">
                <a:solidFill>
                  <a:srgbClr val="1F497D"/>
                </a:solidFill>
              </a:rPr>
              <a:t>website</a:t>
            </a:r>
          </a:p>
        </p:txBody>
      </p:sp>
      <p:sp>
        <p:nvSpPr>
          <p:cNvPr id="3" name="TextBox 2"/>
          <p:cNvSpPr txBox="1"/>
          <p:nvPr/>
        </p:nvSpPr>
        <p:spPr>
          <a:xfrm>
            <a:off x="1" y="5854597"/>
            <a:ext cx="9144000" cy="1015663"/>
          </a:xfrm>
          <a:prstGeom prst="rect">
            <a:avLst/>
          </a:prstGeom>
          <a:solidFill>
            <a:schemeClr val="tx2"/>
          </a:solidFill>
        </p:spPr>
        <p:txBody>
          <a:bodyPr wrap="square" rtlCol="0">
            <a:spAutoFit/>
          </a:bodyPr>
          <a:lstStyle/>
          <a:p>
            <a:pPr algn="ctr"/>
            <a:r>
              <a:rPr lang="en-US" sz="6000" b="1" dirty="0" err="1" smtClean="0">
                <a:solidFill>
                  <a:srgbClr val="A2E658"/>
                </a:solidFill>
                <a:latin typeface="Calibri"/>
              </a:rPr>
              <a:t>veterans.hcpss.org</a:t>
            </a:r>
            <a:endParaRPr lang="en-US" sz="6000" b="1" dirty="0">
              <a:solidFill>
                <a:srgbClr val="A2E658"/>
              </a:solidFill>
              <a:latin typeface="Calibri"/>
            </a:endParaRPr>
          </a:p>
        </p:txBody>
      </p:sp>
      <p:sp>
        <p:nvSpPr>
          <p:cNvPr id="4" name="TextBox 3"/>
          <p:cNvSpPr txBox="1"/>
          <p:nvPr/>
        </p:nvSpPr>
        <p:spPr>
          <a:xfrm>
            <a:off x="217714" y="1465370"/>
            <a:ext cx="8926286" cy="4212435"/>
          </a:xfrm>
          <a:prstGeom prst="rect">
            <a:avLst/>
          </a:prstGeom>
          <a:noFill/>
        </p:spPr>
        <p:txBody>
          <a:bodyPr wrap="square" rtlCol="0">
            <a:spAutoFit/>
          </a:bodyPr>
          <a:lstStyle/>
          <a:p>
            <a:pPr marL="285750" indent="-285750">
              <a:lnSpc>
                <a:spcPct val="120000"/>
              </a:lnSpc>
              <a:buFont typeface="Arial"/>
              <a:buChar char="•"/>
            </a:pPr>
            <a:r>
              <a:rPr lang="en-US" sz="3200" dirty="0" smtClean="0">
                <a:solidFill>
                  <a:schemeClr val="bg1"/>
                </a:solidFill>
                <a:latin typeface="Calibri"/>
              </a:rPr>
              <a:t>Announcements and news</a:t>
            </a:r>
          </a:p>
          <a:p>
            <a:pPr marL="285750" indent="-285750">
              <a:lnSpc>
                <a:spcPct val="120000"/>
              </a:lnSpc>
              <a:buFont typeface="Arial"/>
              <a:buChar char="•"/>
            </a:pPr>
            <a:r>
              <a:rPr lang="en-US" sz="3200" dirty="0">
                <a:solidFill>
                  <a:schemeClr val="bg1"/>
                </a:solidFill>
                <a:latin typeface="Calibri"/>
              </a:rPr>
              <a:t>School calendar </a:t>
            </a:r>
          </a:p>
          <a:p>
            <a:pPr marL="285750" indent="-285750">
              <a:lnSpc>
                <a:spcPct val="120000"/>
              </a:lnSpc>
              <a:buFont typeface="Arial"/>
              <a:buChar char="•"/>
            </a:pPr>
            <a:r>
              <a:rPr lang="en-US" sz="3200" dirty="0" smtClean="0">
                <a:solidFill>
                  <a:schemeClr val="bg1"/>
                </a:solidFill>
                <a:latin typeface="Calibri"/>
              </a:rPr>
              <a:t>Staff directory</a:t>
            </a:r>
          </a:p>
          <a:p>
            <a:pPr marL="285750" indent="-285750">
              <a:lnSpc>
                <a:spcPct val="120000"/>
              </a:lnSpc>
              <a:buFont typeface="Arial"/>
              <a:buChar char="•"/>
            </a:pPr>
            <a:r>
              <a:rPr lang="en-US" sz="3200" dirty="0" smtClean="0">
                <a:solidFill>
                  <a:schemeClr val="bg1"/>
                </a:solidFill>
                <a:latin typeface="Calibri"/>
              </a:rPr>
              <a:t>Academics</a:t>
            </a:r>
          </a:p>
          <a:p>
            <a:pPr marL="285750" indent="-285750">
              <a:lnSpc>
                <a:spcPct val="120000"/>
              </a:lnSpc>
              <a:buFont typeface="Arial"/>
              <a:buChar char="•"/>
            </a:pPr>
            <a:r>
              <a:rPr lang="en-US" sz="3200" dirty="0" smtClean="0">
                <a:solidFill>
                  <a:schemeClr val="bg1"/>
                </a:solidFill>
                <a:latin typeface="Calibri"/>
              </a:rPr>
              <a:t>Student activities, sports, clubs</a:t>
            </a:r>
          </a:p>
          <a:p>
            <a:pPr marL="285750" indent="-285750">
              <a:lnSpc>
                <a:spcPct val="120000"/>
              </a:lnSpc>
              <a:buFont typeface="Arial"/>
              <a:buChar char="•"/>
            </a:pPr>
            <a:r>
              <a:rPr lang="en-US" sz="3200" dirty="0" smtClean="0">
                <a:solidFill>
                  <a:schemeClr val="bg1"/>
                </a:solidFill>
                <a:latin typeface="Calibri"/>
              </a:rPr>
              <a:t>Links to HCPSS Connect and other resources</a:t>
            </a:r>
          </a:p>
          <a:p>
            <a:pPr marL="285750" indent="-285750">
              <a:lnSpc>
                <a:spcPct val="120000"/>
              </a:lnSpc>
              <a:buFont typeface="Arial"/>
              <a:buChar char="•"/>
            </a:pPr>
            <a:r>
              <a:rPr lang="en-US" sz="3200" dirty="0" smtClean="0">
                <a:solidFill>
                  <a:schemeClr val="bg1"/>
                </a:solidFill>
                <a:latin typeface="Calibri"/>
              </a:rPr>
              <a:t>And more</a:t>
            </a:r>
          </a:p>
        </p:txBody>
      </p:sp>
    </p:spTree>
    <p:extLst>
      <p:ext uri="{BB962C8B-B14F-4D97-AF65-F5344CB8AC3E}">
        <p14:creationId xmlns:p14="http://schemas.microsoft.com/office/powerpoint/2010/main" val="37551730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facebook-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576" y="3544438"/>
            <a:ext cx="1216955" cy="1216955"/>
          </a:xfrm>
          <a:prstGeom prst="rect">
            <a:avLst/>
          </a:prstGeom>
        </p:spPr>
      </p:pic>
      <p:pic>
        <p:nvPicPr>
          <p:cNvPr id="3" name="Picture 2" descr="Twitter_logo_blu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0202" y="1550518"/>
            <a:ext cx="1357302" cy="1103478"/>
          </a:xfrm>
          <a:prstGeom prst="rect">
            <a:avLst/>
          </a:prstGeom>
        </p:spPr>
      </p:pic>
      <p:sp>
        <p:nvSpPr>
          <p:cNvPr id="9" name="Content Placeholder 8"/>
          <p:cNvSpPr>
            <a:spLocks noGrp="1"/>
          </p:cNvSpPr>
          <p:nvPr>
            <p:ph idx="1"/>
          </p:nvPr>
        </p:nvSpPr>
        <p:spPr>
          <a:xfrm>
            <a:off x="-5509" y="1527864"/>
            <a:ext cx="8996337" cy="4868288"/>
          </a:xfrm>
        </p:spPr>
        <p:txBody>
          <a:bodyPr>
            <a:noAutofit/>
          </a:bodyPr>
          <a:lstStyle/>
          <a:p>
            <a:pPr marL="0" indent="0">
              <a:buNone/>
            </a:pPr>
            <a:r>
              <a:rPr lang="en-US" dirty="0">
                <a:solidFill>
                  <a:schemeClr val="bg1"/>
                </a:solidFill>
              </a:rPr>
              <a:t>[School name] </a:t>
            </a:r>
            <a:r>
              <a:rPr lang="en-US" dirty="0" smtClean="0">
                <a:solidFill>
                  <a:schemeClr val="bg1"/>
                </a:solidFill>
              </a:rPr>
              <a:t>Twitter: </a:t>
            </a:r>
            <a:r>
              <a:rPr lang="en-US" dirty="0">
                <a:solidFill>
                  <a:srgbClr val="A2E658"/>
                </a:solidFill>
              </a:rPr>
              <a:t>@</a:t>
            </a:r>
            <a:r>
              <a:rPr lang="en-US" dirty="0" err="1" smtClean="0">
                <a:solidFill>
                  <a:srgbClr val="A2E658"/>
                </a:solidFill>
              </a:rPr>
              <a:t>hcpss_veterans</a:t>
            </a:r>
            <a:endParaRPr lang="en-US" dirty="0">
              <a:solidFill>
                <a:srgbClr val="A2E658"/>
              </a:solidFill>
              <a:cs typeface="Arial"/>
            </a:endParaRPr>
          </a:p>
          <a:p>
            <a:pPr marL="0" indent="0">
              <a:buNone/>
            </a:pPr>
            <a:endParaRPr lang="en-US" dirty="0" smtClean="0">
              <a:solidFill>
                <a:schemeClr val="bg1"/>
              </a:solidFill>
            </a:endParaRPr>
          </a:p>
          <a:p>
            <a:pPr marL="0" indent="0">
              <a:buNone/>
            </a:pPr>
            <a:r>
              <a:rPr lang="en-US" dirty="0" smtClean="0">
                <a:solidFill>
                  <a:schemeClr val="bg1"/>
                </a:solidFill>
              </a:rPr>
              <a:t>HCPSS Facebook: </a:t>
            </a:r>
            <a:r>
              <a:rPr lang="en-US" dirty="0" smtClean="0">
                <a:solidFill>
                  <a:srgbClr val="A2E658"/>
                </a:solidFill>
              </a:rPr>
              <a:t>www.Facebook.com/HoCoSchools</a:t>
            </a:r>
          </a:p>
          <a:p>
            <a:pPr marL="0" indent="0">
              <a:buNone/>
            </a:pPr>
            <a:r>
              <a:rPr lang="en-US" dirty="0" smtClean="0">
                <a:solidFill>
                  <a:schemeClr val="bg1"/>
                </a:solidFill>
              </a:rPr>
              <a:t>HCPSS Twitter: </a:t>
            </a:r>
            <a:r>
              <a:rPr lang="en-US" dirty="0" smtClean="0">
                <a:solidFill>
                  <a:srgbClr val="A2E658"/>
                </a:solidFill>
              </a:rPr>
              <a:t>www.Twitter.com/HCPSS</a:t>
            </a:r>
            <a:r>
              <a:rPr lang="en-US" dirty="0" smtClean="0">
                <a:solidFill>
                  <a:schemeClr val="bg1"/>
                </a:solidFill>
              </a:rPr>
              <a:t> </a:t>
            </a:r>
          </a:p>
          <a:p>
            <a:pPr marL="0" indent="0">
              <a:buNone/>
            </a:pPr>
            <a:endParaRPr lang="en-US" dirty="0" smtClean="0">
              <a:solidFill>
                <a:schemeClr val="bg1"/>
              </a:solidFill>
            </a:endParaRPr>
          </a:p>
          <a:p>
            <a:pPr marL="0" indent="0">
              <a:buNone/>
            </a:pPr>
            <a:r>
              <a:rPr lang="en-US" dirty="0" smtClean="0">
                <a:solidFill>
                  <a:schemeClr val="bg1"/>
                </a:solidFill>
              </a:rPr>
              <a:t>Interact with the Superintendent:</a:t>
            </a:r>
          </a:p>
          <a:p>
            <a:pPr marL="0" indent="0">
              <a:buNone/>
            </a:pPr>
            <a:r>
              <a:rPr lang="en-US" dirty="0" smtClean="0">
                <a:solidFill>
                  <a:schemeClr val="bg1"/>
                </a:solidFill>
              </a:rPr>
              <a:t>Twitter: </a:t>
            </a:r>
            <a:r>
              <a:rPr lang="en-US" dirty="0" smtClean="0">
                <a:solidFill>
                  <a:srgbClr val="A2E658"/>
                </a:solidFill>
              </a:rPr>
              <a:t>www.Twitter.com/SuperHCPSS</a:t>
            </a:r>
            <a:r>
              <a:rPr lang="en-US" dirty="0" smtClean="0">
                <a:solidFill>
                  <a:schemeClr val="bg1"/>
                </a:solidFill>
              </a:rPr>
              <a:t> </a:t>
            </a:r>
          </a:p>
          <a:p>
            <a:pPr marL="0" indent="0">
              <a:buNone/>
            </a:pPr>
            <a:r>
              <a:rPr lang="en-US" dirty="0" smtClean="0">
                <a:solidFill>
                  <a:schemeClr val="bg1"/>
                </a:solidFill>
              </a:rPr>
              <a:t>Blog</a:t>
            </a:r>
            <a:r>
              <a:rPr lang="en-US" dirty="0">
                <a:solidFill>
                  <a:schemeClr val="bg1"/>
                </a:solidFill>
              </a:rPr>
              <a:t>: </a:t>
            </a:r>
            <a:r>
              <a:rPr lang="en-US" dirty="0" err="1">
                <a:solidFill>
                  <a:srgbClr val="A2E658"/>
                </a:solidFill>
              </a:rPr>
              <a:t>superintendent.hcpss.org</a:t>
            </a:r>
            <a:endParaRPr lang="en-US" dirty="0">
              <a:solidFill>
                <a:srgbClr val="A2E658"/>
              </a:solidFill>
            </a:endParaRPr>
          </a:p>
          <a:p>
            <a:pPr marL="0" indent="0">
              <a:buNone/>
            </a:pPr>
            <a:endParaRPr lang="en-US" dirty="0" smtClean="0">
              <a:solidFill>
                <a:schemeClr val="bg1"/>
              </a:solidFill>
            </a:endParaRPr>
          </a:p>
        </p:txBody>
      </p:sp>
      <p:sp>
        <p:nvSpPr>
          <p:cNvPr id="6" name="Title 1"/>
          <p:cNvSpPr>
            <a:spLocks noGrp="1"/>
          </p:cNvSpPr>
          <p:nvPr>
            <p:ph type="title"/>
          </p:nvPr>
        </p:nvSpPr>
        <p:spPr>
          <a:xfrm>
            <a:off x="-5509" y="167324"/>
            <a:ext cx="9144000" cy="871840"/>
          </a:xfr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5400" dirty="0">
                <a:solidFill>
                  <a:srgbClr val="1F497D"/>
                </a:solidFill>
              </a:rPr>
              <a:t>Social Media</a:t>
            </a:r>
          </a:p>
        </p:txBody>
      </p:sp>
    </p:spTree>
    <p:extLst>
      <p:ext uri="{BB962C8B-B14F-4D97-AF65-F5344CB8AC3E}">
        <p14:creationId xmlns:p14="http://schemas.microsoft.com/office/powerpoint/2010/main" val="5312203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876800"/>
            <a:ext cx="9220200" cy="762000"/>
          </a:xfrm>
          <a:solidFill>
            <a:srgbClr val="1F497D"/>
          </a:solidFill>
        </p:spPr>
        <p:txBody>
          <a:bodyPr anchor="t">
            <a:noAutofit/>
          </a:bodyPr>
          <a:lstStyle/>
          <a:p>
            <a:pPr algn="l"/>
            <a:r>
              <a:rPr lang="en-US" sz="4800" b="1" dirty="0" smtClean="0">
                <a:solidFill>
                  <a:schemeClr val="bg1"/>
                </a:solidFill>
                <a:latin typeface="Arial Narrow"/>
                <a:cs typeface="Arial Narrow"/>
              </a:rPr>
              <a:t>  MOBILE APP</a:t>
            </a:r>
            <a:endParaRPr lang="en-US" sz="4800" b="1" dirty="0">
              <a:solidFill>
                <a:schemeClr val="bg1"/>
              </a:solidFill>
              <a:latin typeface="Arial Narrow"/>
              <a:cs typeface="Arial Narrow"/>
            </a:endParaRPr>
          </a:p>
        </p:txBody>
      </p:sp>
      <p:pic>
        <p:nvPicPr>
          <p:cNvPr id="1027" name="Picture 3" descr="C:\Users\RAMANI~1\AppData\Local\Temp\17855989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41066" y="154394"/>
            <a:ext cx="3355747" cy="68524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3985" y="1031130"/>
            <a:ext cx="2821021" cy="4455271"/>
          </a:xfrm>
          <a:prstGeom prst="rect">
            <a:avLst/>
          </a:prstGeom>
        </p:spPr>
      </p:pic>
    </p:spTree>
    <p:extLst>
      <p:ext uri="{BB962C8B-B14F-4D97-AF65-F5344CB8AC3E}">
        <p14:creationId xmlns:p14="http://schemas.microsoft.com/office/powerpoint/2010/main" val="4279382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796816" y="4872054"/>
            <a:ext cx="3502744" cy="616587"/>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83022" y="3032745"/>
            <a:ext cx="3716215" cy="156966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64314" y="3032745"/>
            <a:ext cx="3716215" cy="156966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5936" y="91727"/>
            <a:ext cx="5916374" cy="2591245"/>
          </a:xfrm>
          <a:prstGeom prst="rect">
            <a:avLst/>
          </a:prstGeom>
        </p:spPr>
      </p:pic>
      <p:sp>
        <p:nvSpPr>
          <p:cNvPr id="6" name="Rectangle 5"/>
          <p:cNvSpPr/>
          <p:nvPr/>
        </p:nvSpPr>
        <p:spPr>
          <a:xfrm>
            <a:off x="664315" y="3080860"/>
            <a:ext cx="3716214" cy="1569660"/>
          </a:xfrm>
          <a:prstGeom prst="rect">
            <a:avLst/>
          </a:prstGeom>
        </p:spPr>
        <p:txBody>
          <a:bodyPr wrap="square">
            <a:spAutoFit/>
          </a:bodyPr>
          <a:lstStyle/>
          <a:p>
            <a:pPr algn="ctr"/>
            <a:r>
              <a:rPr lang="en-US" sz="3200" b="1" dirty="0"/>
              <a:t>SYNERGY </a:t>
            </a:r>
            <a:r>
              <a:rPr lang="en-US" sz="3200" b="1" dirty="0" smtClean="0"/>
              <a:t>STUDENT</a:t>
            </a:r>
          </a:p>
          <a:p>
            <a:pPr algn="ctr"/>
            <a:r>
              <a:rPr lang="en-US" sz="3200" b="1" dirty="0" smtClean="0"/>
              <a:t> </a:t>
            </a:r>
            <a:r>
              <a:rPr lang="en-US" sz="3200" b="1" dirty="0"/>
              <a:t>INFORMATION </a:t>
            </a:r>
            <a:endParaRPr lang="en-US" sz="3200" b="1" dirty="0" smtClean="0"/>
          </a:p>
          <a:p>
            <a:pPr algn="ctr"/>
            <a:r>
              <a:rPr lang="en-US" sz="3200" b="1" dirty="0" smtClean="0"/>
              <a:t>SYSTEM</a:t>
            </a:r>
            <a:endParaRPr lang="en-US" sz="3200" b="1" dirty="0"/>
          </a:p>
        </p:txBody>
      </p:sp>
      <p:sp>
        <p:nvSpPr>
          <p:cNvPr id="7" name="Rectangle 6"/>
          <p:cNvSpPr/>
          <p:nvPr/>
        </p:nvSpPr>
        <p:spPr>
          <a:xfrm>
            <a:off x="4954268" y="3080860"/>
            <a:ext cx="3349585" cy="1569660"/>
          </a:xfrm>
          <a:prstGeom prst="rect">
            <a:avLst/>
          </a:prstGeom>
        </p:spPr>
        <p:txBody>
          <a:bodyPr wrap="square">
            <a:spAutoFit/>
          </a:bodyPr>
          <a:lstStyle/>
          <a:p>
            <a:pPr algn="ctr"/>
            <a:r>
              <a:rPr lang="en-US" sz="3200" b="1" dirty="0"/>
              <a:t>CANVAS</a:t>
            </a:r>
          </a:p>
          <a:p>
            <a:pPr algn="ctr"/>
            <a:r>
              <a:rPr lang="en-US" sz="3200" b="1" dirty="0"/>
              <a:t>LEARNING</a:t>
            </a:r>
          </a:p>
          <a:p>
            <a:pPr algn="ctr"/>
            <a:r>
              <a:rPr lang="en-US" sz="3200" b="1" dirty="0"/>
              <a:t>SYSTEM</a:t>
            </a:r>
          </a:p>
        </p:txBody>
      </p:sp>
      <p:sp>
        <p:nvSpPr>
          <p:cNvPr id="8" name="Rectangle 7"/>
          <p:cNvSpPr/>
          <p:nvPr/>
        </p:nvSpPr>
        <p:spPr>
          <a:xfrm>
            <a:off x="4479667" y="2682972"/>
            <a:ext cx="184666" cy="369332"/>
          </a:xfrm>
          <a:prstGeom prst="rect">
            <a:avLst/>
          </a:prstGeom>
        </p:spPr>
        <p:txBody>
          <a:bodyPr wrap="none">
            <a:spAutoFit/>
          </a:bodyPr>
          <a:lstStyle/>
          <a:p>
            <a:r>
              <a:rPr lang="en-US" dirty="0"/>
              <a:t> </a:t>
            </a:r>
          </a:p>
        </p:txBody>
      </p:sp>
      <p:sp>
        <p:nvSpPr>
          <p:cNvPr id="11" name="TextBox 10">
            <a:hlinkClick r:id="rId4"/>
          </p:cNvPr>
          <p:cNvSpPr txBox="1"/>
          <p:nvPr/>
        </p:nvSpPr>
        <p:spPr>
          <a:xfrm>
            <a:off x="1" y="5920725"/>
            <a:ext cx="9144000" cy="937276"/>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400">
                <a:solidFill>
                  <a:srgbClr val="1B407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0" dirty="0" err="1"/>
              <a:t>www.hcpss.org</a:t>
            </a:r>
            <a:r>
              <a:rPr lang="en-US" sz="6000" dirty="0"/>
              <a:t>/connect</a:t>
            </a:r>
          </a:p>
        </p:txBody>
      </p:sp>
      <p:sp>
        <p:nvSpPr>
          <p:cNvPr id="9" name="Rectangle 8"/>
          <p:cNvSpPr/>
          <p:nvPr/>
        </p:nvSpPr>
        <p:spPr>
          <a:xfrm>
            <a:off x="3043731" y="4864789"/>
            <a:ext cx="3008914" cy="584776"/>
          </a:xfrm>
          <a:prstGeom prst="rect">
            <a:avLst/>
          </a:prstGeom>
        </p:spPr>
        <p:txBody>
          <a:bodyPr wrap="square">
            <a:spAutoFit/>
          </a:bodyPr>
          <a:lstStyle/>
          <a:p>
            <a:pPr algn="ctr"/>
            <a:r>
              <a:rPr lang="en-US" sz="3200" b="1" dirty="0" smtClean="0"/>
              <a:t>FAMILY FILE</a:t>
            </a:r>
            <a:endParaRPr lang="en-US" sz="3200" b="1" dirty="0"/>
          </a:p>
        </p:txBody>
      </p:sp>
    </p:spTree>
    <p:extLst>
      <p:ext uri="{BB962C8B-B14F-4D97-AF65-F5344CB8AC3E}">
        <p14:creationId xmlns:p14="http://schemas.microsoft.com/office/powerpoint/2010/main" val="1252709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8693</TotalTime>
  <Words>3636</Words>
  <Application>Microsoft Macintosh PowerPoint</Application>
  <PresentationFormat>On-screen Show (4:3)</PresentationFormat>
  <Paragraphs>414</Paragraphs>
  <Slides>28</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Arial Narrow</vt:lpstr>
      <vt:lpstr>Arial Unicode MS</vt:lpstr>
      <vt:lpstr>Calibri</vt:lpstr>
      <vt:lpstr>Raleway</vt:lpstr>
      <vt:lpstr>Office Theme</vt:lpstr>
      <vt:lpstr>1_Office Theme</vt:lpstr>
      <vt:lpstr>PowerPoint Presentation</vt:lpstr>
      <vt:lpstr>PowerPoint Presentation</vt:lpstr>
      <vt:lpstr>PowerPoint Presentation</vt:lpstr>
      <vt:lpstr>PowerPoint Presentation</vt:lpstr>
      <vt:lpstr>PowerPoint Presentation</vt:lpstr>
      <vt:lpstr>Veterans website</vt:lpstr>
      <vt:lpstr>Social Media</vt:lpstr>
      <vt:lpstr>  MOBILE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More reminders</vt:lpstr>
      <vt:lpstr>Have a Great Year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275</cp:revision>
  <cp:lastPrinted>2016-07-13T14:42:32Z</cp:lastPrinted>
  <dcterms:created xsi:type="dcterms:W3CDTF">2014-06-30T19:23:39Z</dcterms:created>
  <dcterms:modified xsi:type="dcterms:W3CDTF">2016-09-08T00:10:39Z</dcterms:modified>
</cp:coreProperties>
</file>